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1"/>
  </p:sldMasterIdLst>
  <p:notesMasterIdLst>
    <p:notesMasterId r:id="rId15"/>
  </p:notesMasterIdLst>
  <p:sldIdLst>
    <p:sldId id="256" r:id="rId2"/>
    <p:sldId id="284" r:id="rId3"/>
    <p:sldId id="280" r:id="rId4"/>
    <p:sldId id="281" r:id="rId5"/>
    <p:sldId id="282" r:id="rId6"/>
    <p:sldId id="283" r:id="rId7"/>
    <p:sldId id="272" r:id="rId8"/>
    <p:sldId id="264" r:id="rId9"/>
    <p:sldId id="265" r:id="rId10"/>
    <p:sldId id="278" r:id="rId11"/>
    <p:sldId id="279" r:id="rId12"/>
    <p:sldId id="262" r:id="rId13"/>
    <p:sldId id="28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EFF1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83" autoAdjust="0"/>
  </p:normalViewPr>
  <p:slideViewPr>
    <p:cSldViewPr snapToGrid="0" showGuides="1">
      <p:cViewPr>
        <p:scale>
          <a:sx n="62" d="100"/>
          <a:sy n="62" d="100"/>
        </p:scale>
        <p:origin x="-15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E:\&#1056;&#1072;&#1089;&#1095;&#1105;&#1090;%20&#1093;&#1072;&#1088;&#1072;&#1082;&#1090;&#1077;&#1088;&#1080;&#1089;&#1090;&#1080;&#1082;%20&#1052;&#1050;&#1050;\&#1052;&#1050;&#105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20"/>
      <c:depthPercent val="100"/>
      <c:rAngAx val="1"/>
    </c:view3D>
    <c:floor>
      <c:thickness val="0"/>
    </c:floor>
    <c:sideWall>
      <c:thickness val="0"/>
    </c:sideWall>
    <c:backWall>
      <c:thickness val="0"/>
    </c:backWall>
    <c:plotArea>
      <c:layout>
        <c:manualLayout>
          <c:layoutTarget val="inner"/>
          <c:xMode val="edge"/>
          <c:yMode val="edge"/>
          <c:x val="0.15275692795719462"/>
          <c:y val="6.026196244700182E-2"/>
          <c:w val="0.82457723675486982"/>
          <c:h val="0.67057987522598306"/>
        </c:manualLayout>
      </c:layout>
      <c:bar3DChart>
        <c:barDir val="col"/>
        <c:grouping val="clustered"/>
        <c:varyColors val="0"/>
        <c:ser>
          <c:idx val="1"/>
          <c:order val="0"/>
          <c:spPr>
            <a:solidFill>
              <a:schemeClr val="accent1">
                <a:lumMod val="75000"/>
              </a:schemeClr>
            </a:solidFill>
          </c:spPr>
          <c:invertIfNegative val="0"/>
          <c:cat>
            <c:numRef>
              <c:f>МКК.dat!$Q$9:$Z$9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МКК.dat!$Q$10:$Z$10</c:f>
              <c:numCache>
                <c:formatCode>General</c:formatCode>
                <c:ptCount val="10"/>
                <c:pt idx="0">
                  <c:v>27</c:v>
                </c:pt>
                <c:pt idx="1">
                  <c:v>59</c:v>
                </c:pt>
                <c:pt idx="2">
                  <c:v>50</c:v>
                </c:pt>
                <c:pt idx="3">
                  <c:v>64</c:v>
                </c:pt>
                <c:pt idx="4">
                  <c:v>46</c:v>
                </c:pt>
                <c:pt idx="5">
                  <c:v>33</c:v>
                </c:pt>
                <c:pt idx="6">
                  <c:v>72</c:v>
                </c:pt>
                <c:pt idx="7">
                  <c:v>52</c:v>
                </c:pt>
                <c:pt idx="8">
                  <c:v>39</c:v>
                </c:pt>
                <c:pt idx="9">
                  <c:v>20</c:v>
                </c:pt>
              </c:numCache>
            </c:numRef>
          </c:val>
        </c:ser>
        <c:dLbls>
          <c:showLegendKey val="0"/>
          <c:showVal val="0"/>
          <c:showCatName val="0"/>
          <c:showSerName val="0"/>
          <c:showPercent val="0"/>
          <c:showBubbleSize val="0"/>
        </c:dLbls>
        <c:gapWidth val="150"/>
        <c:shape val="box"/>
        <c:axId val="253698816"/>
        <c:axId val="253700736"/>
        <c:axId val="0"/>
      </c:bar3DChart>
      <c:catAx>
        <c:axId val="253698816"/>
        <c:scaling>
          <c:orientation val="minMax"/>
        </c:scaling>
        <c:delete val="0"/>
        <c:axPos val="b"/>
        <c:title>
          <c:tx>
            <c:rich>
              <a:bodyPr/>
              <a:lstStyle/>
              <a:p>
                <a:pPr>
                  <a:defRPr sz="1000" b="0">
                    <a:latin typeface="Times New Roman" panose="02020603050405020304" pitchFamily="18" charset="0"/>
                    <a:cs typeface="Times New Roman" panose="02020603050405020304" pitchFamily="18" charset="0"/>
                  </a:defRPr>
                </a:pPr>
                <a:r>
                  <a:rPr lang="en-US" sz="2000" b="0" dirty="0" smtClean="0">
                    <a:latin typeface="Times New Roman" panose="02020603050405020304" pitchFamily="18" charset="0"/>
                    <a:cs typeface="Times New Roman" panose="02020603050405020304" pitchFamily="18" charset="0"/>
                  </a:rPr>
                  <a:t>Year</a:t>
                </a:r>
                <a:endParaRPr lang="ru-RU" sz="2000" b="0" dirty="0">
                  <a:latin typeface="Times New Roman" panose="02020603050405020304" pitchFamily="18" charset="0"/>
                  <a:cs typeface="Times New Roman" panose="02020603050405020304" pitchFamily="18" charset="0"/>
                </a:endParaRPr>
              </a:p>
            </c:rich>
          </c:tx>
          <c:layout>
            <c:manualLayout>
              <c:xMode val="edge"/>
              <c:yMode val="edge"/>
              <c:x val="0.50002979357310062"/>
              <c:y val="0.86017565112053296"/>
            </c:manualLayout>
          </c:layout>
          <c:overlay val="0"/>
        </c:title>
        <c:numFmt formatCode="General" sourceLinked="1"/>
        <c:majorTickMark val="none"/>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ru-RU"/>
          </a:p>
        </c:txPr>
        <c:crossAx val="253700736"/>
        <c:crosses val="autoZero"/>
        <c:auto val="1"/>
        <c:lblAlgn val="ctr"/>
        <c:lblOffset val="100"/>
        <c:noMultiLvlLbl val="0"/>
      </c:catAx>
      <c:valAx>
        <c:axId val="253700736"/>
        <c:scaling>
          <c:orientation val="minMax"/>
          <c:max val="80"/>
          <c:min val="0"/>
        </c:scaling>
        <c:delete val="0"/>
        <c:axPos val="l"/>
        <c:majorGridlines/>
        <c:title>
          <c:tx>
            <c:rich>
              <a:bodyPr/>
              <a:lstStyle/>
              <a:p>
                <a:pPr>
                  <a:defRPr sz="1000" b="0"/>
                </a:pPr>
                <a:r>
                  <a:rPr lang="en-US" sz="2000" b="0" dirty="0" smtClean="0">
                    <a:latin typeface="Times New Roman" panose="02020603050405020304" pitchFamily="18" charset="0"/>
                    <a:cs typeface="Times New Roman" panose="02020603050405020304" pitchFamily="18" charset="0"/>
                  </a:rPr>
                  <a:t>Number of cases</a:t>
                </a:r>
                <a:endParaRPr lang="ru-RU" sz="2000" b="0" dirty="0">
                  <a:latin typeface="Times New Roman" panose="02020603050405020304" pitchFamily="18" charset="0"/>
                  <a:cs typeface="Times New Roman" panose="02020603050405020304" pitchFamily="18" charset="0"/>
                </a:endParaRPr>
              </a:p>
            </c:rich>
          </c:tx>
          <c:layout>
            <c:manualLayout>
              <c:xMode val="edge"/>
              <c:yMode val="edge"/>
              <c:x val="3.526101848375867E-2"/>
              <c:y val="6.5712191543135137E-2"/>
            </c:manualLayout>
          </c:layout>
          <c:overlay val="0"/>
        </c:title>
        <c:numFmt formatCode="General" sourceLinked="1"/>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ru-RU"/>
          </a:p>
        </c:txPr>
        <c:crossAx val="253698816"/>
        <c:crosses val="autoZero"/>
        <c:crossBetween val="between"/>
        <c:majorUnit val="2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7EE50-C8F5-46C4-8B9A-462585CECB8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D52BAC17-A233-4816-AE29-786C92C6DDE3}">
      <dgm:prSet custT="1"/>
      <dgm:spPr/>
      <dgm:t>
        <a:bodyPr/>
        <a:lstStyle/>
        <a:p>
          <a:pPr rtl="0"/>
          <a:r>
            <a:rPr lang="en-US" sz="2400" dirty="0" smtClean="0">
              <a:latin typeface="Arial" panose="020B0604020202020204" pitchFamily="34" charset="0"/>
              <a:cs typeface="Arial" panose="020B0604020202020204" pitchFamily="34" charset="0"/>
            </a:rPr>
            <a:t>1. What is the mesoscale convective complex (MCC)?</a:t>
          </a:r>
          <a:endParaRPr lang="ru-RU" sz="2400" dirty="0">
            <a:latin typeface="Arial" panose="020B0604020202020204" pitchFamily="34" charset="0"/>
            <a:cs typeface="Arial" panose="020B0604020202020204" pitchFamily="34" charset="0"/>
          </a:endParaRPr>
        </a:p>
      </dgm:t>
    </dgm:pt>
    <dgm:pt modelId="{F66D043C-228D-4BE2-BCE7-60E9EBB943C4}" type="parTrans" cxnId="{A8B12A93-BA73-4BDB-93D2-6036DDC785AE}">
      <dgm:prSet/>
      <dgm:spPr/>
      <dgm:t>
        <a:bodyPr/>
        <a:lstStyle/>
        <a:p>
          <a:endParaRPr lang="ru-RU"/>
        </a:p>
      </dgm:t>
    </dgm:pt>
    <dgm:pt modelId="{80B0F827-EA06-45D3-A361-BA00A144DCE9}" type="sibTrans" cxnId="{A8B12A93-BA73-4BDB-93D2-6036DDC785AE}">
      <dgm:prSet/>
      <dgm:spPr/>
      <dgm:t>
        <a:bodyPr/>
        <a:lstStyle/>
        <a:p>
          <a:endParaRPr lang="ru-RU"/>
        </a:p>
      </dgm:t>
    </dgm:pt>
    <dgm:pt modelId="{C1AEBE9C-CF5F-4625-A502-400AFF61E563}">
      <dgm:prSet custT="1"/>
      <dgm:spPr/>
      <dgm:t>
        <a:bodyPr/>
        <a:lstStyle/>
        <a:p>
          <a:pPr rtl="0"/>
          <a:r>
            <a:rPr lang="en-US" sz="2400" smtClean="0">
              <a:latin typeface="Arial" panose="020B0604020202020204" pitchFamily="34" charset="0"/>
              <a:cs typeface="Arial" panose="020B0604020202020204" pitchFamily="34" charset="0"/>
            </a:rPr>
            <a:t>2. The study</a:t>
          </a:r>
          <a:endParaRPr lang="ru-RU" sz="2400">
            <a:latin typeface="Arial" panose="020B0604020202020204" pitchFamily="34" charset="0"/>
            <a:cs typeface="Arial" panose="020B0604020202020204" pitchFamily="34" charset="0"/>
          </a:endParaRPr>
        </a:p>
      </dgm:t>
    </dgm:pt>
    <dgm:pt modelId="{549A13AC-2353-46C9-81A9-C703B57FDD2E}" type="parTrans" cxnId="{2DAE839C-5598-48D9-BCFC-208D9375152F}">
      <dgm:prSet/>
      <dgm:spPr/>
      <dgm:t>
        <a:bodyPr/>
        <a:lstStyle/>
        <a:p>
          <a:endParaRPr lang="ru-RU"/>
        </a:p>
      </dgm:t>
    </dgm:pt>
    <dgm:pt modelId="{55321995-B22F-4675-A1B1-3B3BC218CFA1}" type="sibTrans" cxnId="{2DAE839C-5598-48D9-BCFC-208D9375152F}">
      <dgm:prSet/>
      <dgm:spPr/>
      <dgm:t>
        <a:bodyPr/>
        <a:lstStyle/>
        <a:p>
          <a:endParaRPr lang="ru-RU"/>
        </a:p>
      </dgm:t>
    </dgm:pt>
    <dgm:pt modelId="{20625EA2-5A6E-48FA-BFD4-62C3EB799046}">
      <dgm:prSet custT="1"/>
      <dgm:spPr/>
      <dgm:t>
        <a:bodyPr/>
        <a:lstStyle/>
        <a:p>
          <a:pPr rtl="0"/>
          <a:r>
            <a:rPr lang="en-US" sz="2400" dirty="0" smtClean="0">
              <a:latin typeface="Arial" panose="020B0604020202020204" pitchFamily="34" charset="0"/>
              <a:cs typeface="Arial" panose="020B0604020202020204" pitchFamily="34" charset="0"/>
            </a:rPr>
            <a:t>3. Spatial and temporal assessment of the MCC in the south of Western Siberia</a:t>
          </a:r>
          <a:endParaRPr lang="ru-RU" sz="2400" dirty="0">
            <a:latin typeface="Arial" panose="020B0604020202020204" pitchFamily="34" charset="0"/>
            <a:cs typeface="Arial" panose="020B0604020202020204" pitchFamily="34" charset="0"/>
          </a:endParaRPr>
        </a:p>
      </dgm:t>
    </dgm:pt>
    <dgm:pt modelId="{820B7266-C1E7-4B42-851E-D7D1FAA6E76D}" type="parTrans" cxnId="{E37E821C-67D6-4E3B-AD11-978B912B1767}">
      <dgm:prSet/>
      <dgm:spPr/>
      <dgm:t>
        <a:bodyPr/>
        <a:lstStyle/>
        <a:p>
          <a:endParaRPr lang="ru-RU"/>
        </a:p>
      </dgm:t>
    </dgm:pt>
    <dgm:pt modelId="{5FAB0A0C-7CF9-4D22-B3D1-3D8B2FFB2623}" type="sibTrans" cxnId="{E37E821C-67D6-4E3B-AD11-978B912B1767}">
      <dgm:prSet/>
      <dgm:spPr/>
      <dgm:t>
        <a:bodyPr/>
        <a:lstStyle/>
        <a:p>
          <a:endParaRPr lang="ru-RU"/>
        </a:p>
      </dgm:t>
    </dgm:pt>
    <dgm:pt modelId="{1B9C1DA6-AA4C-40AB-809C-9CD5E07DEAB5}">
      <dgm:prSet custT="1"/>
      <dgm:spPr/>
      <dgm:t>
        <a:bodyPr/>
        <a:lstStyle/>
        <a:p>
          <a:pPr rtl="0"/>
          <a:r>
            <a:rPr lang="en-US" sz="2400" dirty="0" smtClean="0">
              <a:latin typeface="Arial" panose="020B0604020202020204" pitchFamily="34" charset="0"/>
              <a:cs typeface="Arial" panose="020B0604020202020204" pitchFamily="34" charset="0"/>
            </a:rPr>
            <a:t>4. The calculation of statistical characteristics</a:t>
          </a:r>
          <a:endParaRPr lang="ru-RU" sz="2400" dirty="0">
            <a:latin typeface="Arial" panose="020B0604020202020204" pitchFamily="34" charset="0"/>
            <a:cs typeface="Arial" panose="020B0604020202020204" pitchFamily="34" charset="0"/>
          </a:endParaRPr>
        </a:p>
      </dgm:t>
    </dgm:pt>
    <dgm:pt modelId="{A259FB3D-4088-4898-82B7-B620C6AF9D61}" type="parTrans" cxnId="{91740D95-5B8E-4F13-BB92-94E4D536BEDC}">
      <dgm:prSet/>
      <dgm:spPr/>
      <dgm:t>
        <a:bodyPr/>
        <a:lstStyle/>
        <a:p>
          <a:endParaRPr lang="ru-RU"/>
        </a:p>
      </dgm:t>
    </dgm:pt>
    <dgm:pt modelId="{0A0872EB-A264-46D7-8237-2D8EB0B4B0D6}" type="sibTrans" cxnId="{91740D95-5B8E-4F13-BB92-94E4D536BEDC}">
      <dgm:prSet/>
      <dgm:spPr/>
      <dgm:t>
        <a:bodyPr/>
        <a:lstStyle/>
        <a:p>
          <a:endParaRPr lang="ru-RU"/>
        </a:p>
      </dgm:t>
    </dgm:pt>
    <dgm:pt modelId="{63CD5B87-A80D-424E-8F1E-15F2FD94C27B}">
      <dgm:prSet custT="1"/>
      <dgm:spPr/>
      <dgm:t>
        <a:bodyPr/>
        <a:lstStyle/>
        <a:p>
          <a:pPr rtl="0"/>
          <a:r>
            <a:rPr lang="en-US" sz="2400" dirty="0" smtClean="0">
              <a:latin typeface="Arial" panose="020B0604020202020204" pitchFamily="34" charset="0"/>
              <a:cs typeface="Arial" panose="020B0604020202020204" pitchFamily="34" charset="0"/>
            </a:rPr>
            <a:t>5. Conclusion</a:t>
          </a:r>
          <a:endParaRPr lang="ru-RU" sz="2400" dirty="0">
            <a:latin typeface="Arial" panose="020B0604020202020204" pitchFamily="34" charset="0"/>
            <a:cs typeface="Arial" panose="020B0604020202020204" pitchFamily="34" charset="0"/>
          </a:endParaRPr>
        </a:p>
      </dgm:t>
    </dgm:pt>
    <dgm:pt modelId="{49F3BBA1-6BF7-4CB7-AA4A-241F3B342814}" type="parTrans" cxnId="{E3977D3F-A2C3-4AF3-90BB-211A3A7459D9}">
      <dgm:prSet/>
      <dgm:spPr/>
      <dgm:t>
        <a:bodyPr/>
        <a:lstStyle/>
        <a:p>
          <a:endParaRPr lang="ru-RU"/>
        </a:p>
      </dgm:t>
    </dgm:pt>
    <dgm:pt modelId="{7B19CEAD-5F9A-4115-ADD4-49F92E14D35B}" type="sibTrans" cxnId="{E3977D3F-A2C3-4AF3-90BB-211A3A7459D9}">
      <dgm:prSet/>
      <dgm:spPr/>
      <dgm:t>
        <a:bodyPr/>
        <a:lstStyle/>
        <a:p>
          <a:endParaRPr lang="ru-RU"/>
        </a:p>
      </dgm:t>
    </dgm:pt>
    <dgm:pt modelId="{1776546F-7F83-4628-9789-37FEA9FCDBF2}" type="pres">
      <dgm:prSet presAssocID="{A4A7EE50-C8F5-46C4-8B9A-462585CECB8D}" presName="vert0" presStyleCnt="0">
        <dgm:presLayoutVars>
          <dgm:dir/>
          <dgm:animOne val="branch"/>
          <dgm:animLvl val="lvl"/>
        </dgm:presLayoutVars>
      </dgm:prSet>
      <dgm:spPr/>
      <dgm:t>
        <a:bodyPr/>
        <a:lstStyle/>
        <a:p>
          <a:endParaRPr lang="ru-RU"/>
        </a:p>
      </dgm:t>
    </dgm:pt>
    <dgm:pt modelId="{71FAEB20-E96B-4500-BB21-E8134411C3C4}" type="pres">
      <dgm:prSet presAssocID="{D52BAC17-A233-4816-AE29-786C92C6DDE3}" presName="thickLine" presStyleLbl="alignNode1" presStyleIdx="0" presStyleCnt="5"/>
      <dgm:spPr/>
    </dgm:pt>
    <dgm:pt modelId="{F5FCE312-C30A-4822-940A-85D12159F674}" type="pres">
      <dgm:prSet presAssocID="{D52BAC17-A233-4816-AE29-786C92C6DDE3}" presName="horz1" presStyleCnt="0"/>
      <dgm:spPr/>
    </dgm:pt>
    <dgm:pt modelId="{13411E03-BD88-44B2-850A-6714917C4591}" type="pres">
      <dgm:prSet presAssocID="{D52BAC17-A233-4816-AE29-786C92C6DDE3}" presName="tx1" presStyleLbl="revTx" presStyleIdx="0" presStyleCnt="5"/>
      <dgm:spPr/>
      <dgm:t>
        <a:bodyPr/>
        <a:lstStyle/>
        <a:p>
          <a:endParaRPr lang="ru-RU"/>
        </a:p>
      </dgm:t>
    </dgm:pt>
    <dgm:pt modelId="{EEF346DC-6F51-45B5-ADC8-332C7F0EE17D}" type="pres">
      <dgm:prSet presAssocID="{D52BAC17-A233-4816-AE29-786C92C6DDE3}" presName="vert1" presStyleCnt="0"/>
      <dgm:spPr/>
    </dgm:pt>
    <dgm:pt modelId="{6AA80F0D-6E4B-48E5-8A5A-DC659678AC0D}" type="pres">
      <dgm:prSet presAssocID="{C1AEBE9C-CF5F-4625-A502-400AFF61E563}" presName="thickLine" presStyleLbl="alignNode1" presStyleIdx="1" presStyleCnt="5"/>
      <dgm:spPr/>
    </dgm:pt>
    <dgm:pt modelId="{25A50568-0309-4874-A304-B0417E9078C3}" type="pres">
      <dgm:prSet presAssocID="{C1AEBE9C-CF5F-4625-A502-400AFF61E563}" presName="horz1" presStyleCnt="0"/>
      <dgm:spPr/>
    </dgm:pt>
    <dgm:pt modelId="{45442072-7001-4298-81D7-9D8434301725}" type="pres">
      <dgm:prSet presAssocID="{C1AEBE9C-CF5F-4625-A502-400AFF61E563}" presName="tx1" presStyleLbl="revTx" presStyleIdx="1" presStyleCnt="5"/>
      <dgm:spPr/>
      <dgm:t>
        <a:bodyPr/>
        <a:lstStyle/>
        <a:p>
          <a:endParaRPr lang="ru-RU"/>
        </a:p>
      </dgm:t>
    </dgm:pt>
    <dgm:pt modelId="{D6212061-EBB1-46DF-8428-D22B547970A5}" type="pres">
      <dgm:prSet presAssocID="{C1AEBE9C-CF5F-4625-A502-400AFF61E563}" presName="vert1" presStyleCnt="0"/>
      <dgm:spPr/>
    </dgm:pt>
    <dgm:pt modelId="{E4CA58C0-8305-4091-B0B5-A17425C81CE6}" type="pres">
      <dgm:prSet presAssocID="{20625EA2-5A6E-48FA-BFD4-62C3EB799046}" presName="thickLine" presStyleLbl="alignNode1" presStyleIdx="2" presStyleCnt="5"/>
      <dgm:spPr/>
    </dgm:pt>
    <dgm:pt modelId="{B3B8ABF5-1C47-4100-8387-93932BC24493}" type="pres">
      <dgm:prSet presAssocID="{20625EA2-5A6E-48FA-BFD4-62C3EB799046}" presName="horz1" presStyleCnt="0"/>
      <dgm:spPr/>
    </dgm:pt>
    <dgm:pt modelId="{D47C6D30-6637-45A5-BC86-6DC02CAB8F33}" type="pres">
      <dgm:prSet presAssocID="{20625EA2-5A6E-48FA-BFD4-62C3EB799046}" presName="tx1" presStyleLbl="revTx" presStyleIdx="2" presStyleCnt="5"/>
      <dgm:spPr/>
      <dgm:t>
        <a:bodyPr/>
        <a:lstStyle/>
        <a:p>
          <a:endParaRPr lang="ru-RU"/>
        </a:p>
      </dgm:t>
    </dgm:pt>
    <dgm:pt modelId="{37B26A6B-4506-404E-AA44-2C7166F74FE7}" type="pres">
      <dgm:prSet presAssocID="{20625EA2-5A6E-48FA-BFD4-62C3EB799046}" presName="vert1" presStyleCnt="0"/>
      <dgm:spPr/>
    </dgm:pt>
    <dgm:pt modelId="{A2AE367E-7F8B-4DCC-AD75-8B1B733B2EF2}" type="pres">
      <dgm:prSet presAssocID="{1B9C1DA6-AA4C-40AB-809C-9CD5E07DEAB5}" presName="thickLine" presStyleLbl="alignNode1" presStyleIdx="3" presStyleCnt="5"/>
      <dgm:spPr/>
    </dgm:pt>
    <dgm:pt modelId="{2F1403C0-1950-4C12-8C43-F4855AFF4AE4}" type="pres">
      <dgm:prSet presAssocID="{1B9C1DA6-AA4C-40AB-809C-9CD5E07DEAB5}" presName="horz1" presStyleCnt="0"/>
      <dgm:spPr/>
    </dgm:pt>
    <dgm:pt modelId="{42B5BD14-F7B0-4097-A9BD-1F93C6768339}" type="pres">
      <dgm:prSet presAssocID="{1B9C1DA6-AA4C-40AB-809C-9CD5E07DEAB5}" presName="tx1" presStyleLbl="revTx" presStyleIdx="3" presStyleCnt="5"/>
      <dgm:spPr/>
      <dgm:t>
        <a:bodyPr/>
        <a:lstStyle/>
        <a:p>
          <a:endParaRPr lang="ru-RU"/>
        </a:p>
      </dgm:t>
    </dgm:pt>
    <dgm:pt modelId="{072AB6CE-4FE0-46D9-9D81-4309E9FF8945}" type="pres">
      <dgm:prSet presAssocID="{1B9C1DA6-AA4C-40AB-809C-9CD5E07DEAB5}" presName="vert1" presStyleCnt="0"/>
      <dgm:spPr/>
    </dgm:pt>
    <dgm:pt modelId="{8B60EFC4-91F6-4651-8D39-31B0FE53F9BD}" type="pres">
      <dgm:prSet presAssocID="{63CD5B87-A80D-424E-8F1E-15F2FD94C27B}" presName="thickLine" presStyleLbl="alignNode1" presStyleIdx="4" presStyleCnt="5"/>
      <dgm:spPr/>
    </dgm:pt>
    <dgm:pt modelId="{DACDF23B-6D22-46E5-8E87-1002EC2E6AD5}" type="pres">
      <dgm:prSet presAssocID="{63CD5B87-A80D-424E-8F1E-15F2FD94C27B}" presName="horz1" presStyleCnt="0"/>
      <dgm:spPr/>
    </dgm:pt>
    <dgm:pt modelId="{5880792B-8B43-45C0-A6FF-D5B9079B72E1}" type="pres">
      <dgm:prSet presAssocID="{63CD5B87-A80D-424E-8F1E-15F2FD94C27B}" presName="tx1" presStyleLbl="revTx" presStyleIdx="4" presStyleCnt="5"/>
      <dgm:spPr/>
      <dgm:t>
        <a:bodyPr/>
        <a:lstStyle/>
        <a:p>
          <a:endParaRPr lang="ru-RU"/>
        </a:p>
      </dgm:t>
    </dgm:pt>
    <dgm:pt modelId="{8F2DF6FF-6948-4F57-8218-FB877E6276E6}" type="pres">
      <dgm:prSet presAssocID="{63CD5B87-A80D-424E-8F1E-15F2FD94C27B}" presName="vert1" presStyleCnt="0"/>
      <dgm:spPr/>
    </dgm:pt>
  </dgm:ptLst>
  <dgm:cxnLst>
    <dgm:cxn modelId="{54850285-52B4-45F6-B294-04CBE8D31530}" type="presOf" srcId="{1B9C1DA6-AA4C-40AB-809C-9CD5E07DEAB5}" destId="{42B5BD14-F7B0-4097-A9BD-1F93C6768339}" srcOrd="0" destOrd="0" presId="urn:microsoft.com/office/officeart/2008/layout/LinedList"/>
    <dgm:cxn modelId="{3AEC6762-58F6-4548-967F-28924F74A33D}" type="presOf" srcId="{63CD5B87-A80D-424E-8F1E-15F2FD94C27B}" destId="{5880792B-8B43-45C0-A6FF-D5B9079B72E1}" srcOrd="0" destOrd="0" presId="urn:microsoft.com/office/officeart/2008/layout/LinedList"/>
    <dgm:cxn modelId="{A8B12A93-BA73-4BDB-93D2-6036DDC785AE}" srcId="{A4A7EE50-C8F5-46C4-8B9A-462585CECB8D}" destId="{D52BAC17-A233-4816-AE29-786C92C6DDE3}" srcOrd="0" destOrd="0" parTransId="{F66D043C-228D-4BE2-BCE7-60E9EBB943C4}" sibTransId="{80B0F827-EA06-45D3-A361-BA00A144DCE9}"/>
    <dgm:cxn modelId="{E3977D3F-A2C3-4AF3-90BB-211A3A7459D9}" srcId="{A4A7EE50-C8F5-46C4-8B9A-462585CECB8D}" destId="{63CD5B87-A80D-424E-8F1E-15F2FD94C27B}" srcOrd="4" destOrd="0" parTransId="{49F3BBA1-6BF7-4CB7-AA4A-241F3B342814}" sibTransId="{7B19CEAD-5F9A-4115-ADD4-49F92E14D35B}"/>
    <dgm:cxn modelId="{91740D95-5B8E-4F13-BB92-94E4D536BEDC}" srcId="{A4A7EE50-C8F5-46C4-8B9A-462585CECB8D}" destId="{1B9C1DA6-AA4C-40AB-809C-9CD5E07DEAB5}" srcOrd="3" destOrd="0" parTransId="{A259FB3D-4088-4898-82B7-B620C6AF9D61}" sibTransId="{0A0872EB-A264-46D7-8237-2D8EB0B4B0D6}"/>
    <dgm:cxn modelId="{061CE3CA-1DBD-45AA-ACE1-A08E82C2AFB7}" type="presOf" srcId="{20625EA2-5A6E-48FA-BFD4-62C3EB799046}" destId="{D47C6D30-6637-45A5-BC86-6DC02CAB8F33}" srcOrd="0" destOrd="0" presId="urn:microsoft.com/office/officeart/2008/layout/LinedList"/>
    <dgm:cxn modelId="{2DAE839C-5598-48D9-BCFC-208D9375152F}" srcId="{A4A7EE50-C8F5-46C4-8B9A-462585CECB8D}" destId="{C1AEBE9C-CF5F-4625-A502-400AFF61E563}" srcOrd="1" destOrd="0" parTransId="{549A13AC-2353-46C9-81A9-C703B57FDD2E}" sibTransId="{55321995-B22F-4675-A1B1-3B3BC218CFA1}"/>
    <dgm:cxn modelId="{E37E821C-67D6-4E3B-AD11-978B912B1767}" srcId="{A4A7EE50-C8F5-46C4-8B9A-462585CECB8D}" destId="{20625EA2-5A6E-48FA-BFD4-62C3EB799046}" srcOrd="2" destOrd="0" parTransId="{820B7266-C1E7-4B42-851E-D7D1FAA6E76D}" sibTransId="{5FAB0A0C-7CF9-4D22-B3D1-3D8B2FFB2623}"/>
    <dgm:cxn modelId="{DCB94E43-12A4-421A-B1DA-418C74CB5D57}" type="presOf" srcId="{A4A7EE50-C8F5-46C4-8B9A-462585CECB8D}" destId="{1776546F-7F83-4628-9789-37FEA9FCDBF2}" srcOrd="0" destOrd="0" presId="urn:microsoft.com/office/officeart/2008/layout/LinedList"/>
    <dgm:cxn modelId="{29C1242D-9DE5-448B-B1F9-C3EB56E93269}" type="presOf" srcId="{D52BAC17-A233-4816-AE29-786C92C6DDE3}" destId="{13411E03-BD88-44B2-850A-6714917C4591}" srcOrd="0" destOrd="0" presId="urn:microsoft.com/office/officeart/2008/layout/LinedList"/>
    <dgm:cxn modelId="{71B5B8FD-9FF5-4664-883B-3FF61AD0F12A}" type="presOf" srcId="{C1AEBE9C-CF5F-4625-A502-400AFF61E563}" destId="{45442072-7001-4298-81D7-9D8434301725}" srcOrd="0" destOrd="0" presId="urn:microsoft.com/office/officeart/2008/layout/LinedList"/>
    <dgm:cxn modelId="{0DD25BBD-E03C-4997-8546-2CF3978898E5}" type="presParOf" srcId="{1776546F-7F83-4628-9789-37FEA9FCDBF2}" destId="{71FAEB20-E96B-4500-BB21-E8134411C3C4}" srcOrd="0" destOrd="0" presId="urn:microsoft.com/office/officeart/2008/layout/LinedList"/>
    <dgm:cxn modelId="{54034378-18C2-42FE-9248-D609CC847FCE}" type="presParOf" srcId="{1776546F-7F83-4628-9789-37FEA9FCDBF2}" destId="{F5FCE312-C30A-4822-940A-85D12159F674}" srcOrd="1" destOrd="0" presId="urn:microsoft.com/office/officeart/2008/layout/LinedList"/>
    <dgm:cxn modelId="{4F7E75AF-81EB-45A5-8748-906F679DCF46}" type="presParOf" srcId="{F5FCE312-C30A-4822-940A-85D12159F674}" destId="{13411E03-BD88-44B2-850A-6714917C4591}" srcOrd="0" destOrd="0" presId="urn:microsoft.com/office/officeart/2008/layout/LinedList"/>
    <dgm:cxn modelId="{25680141-5AC7-4426-8294-5F006E98F717}" type="presParOf" srcId="{F5FCE312-C30A-4822-940A-85D12159F674}" destId="{EEF346DC-6F51-45B5-ADC8-332C7F0EE17D}" srcOrd="1" destOrd="0" presId="urn:microsoft.com/office/officeart/2008/layout/LinedList"/>
    <dgm:cxn modelId="{2227D9F3-CBC9-441B-BADF-BDAA626F0809}" type="presParOf" srcId="{1776546F-7F83-4628-9789-37FEA9FCDBF2}" destId="{6AA80F0D-6E4B-48E5-8A5A-DC659678AC0D}" srcOrd="2" destOrd="0" presId="urn:microsoft.com/office/officeart/2008/layout/LinedList"/>
    <dgm:cxn modelId="{4D199896-3B81-43A0-AFA8-182CD247B657}" type="presParOf" srcId="{1776546F-7F83-4628-9789-37FEA9FCDBF2}" destId="{25A50568-0309-4874-A304-B0417E9078C3}" srcOrd="3" destOrd="0" presId="urn:microsoft.com/office/officeart/2008/layout/LinedList"/>
    <dgm:cxn modelId="{526F1FCC-3F03-48E7-A024-F33733BB8AF1}" type="presParOf" srcId="{25A50568-0309-4874-A304-B0417E9078C3}" destId="{45442072-7001-4298-81D7-9D8434301725}" srcOrd="0" destOrd="0" presId="urn:microsoft.com/office/officeart/2008/layout/LinedList"/>
    <dgm:cxn modelId="{4F06BF2D-7855-4B0D-88DD-5A2B1290F71B}" type="presParOf" srcId="{25A50568-0309-4874-A304-B0417E9078C3}" destId="{D6212061-EBB1-46DF-8428-D22B547970A5}" srcOrd="1" destOrd="0" presId="urn:microsoft.com/office/officeart/2008/layout/LinedList"/>
    <dgm:cxn modelId="{A862B689-6226-45E6-A746-4919555D7206}" type="presParOf" srcId="{1776546F-7F83-4628-9789-37FEA9FCDBF2}" destId="{E4CA58C0-8305-4091-B0B5-A17425C81CE6}" srcOrd="4" destOrd="0" presId="urn:microsoft.com/office/officeart/2008/layout/LinedList"/>
    <dgm:cxn modelId="{6B297AD9-C9B9-4B0B-B125-5D3F2C3C3212}" type="presParOf" srcId="{1776546F-7F83-4628-9789-37FEA9FCDBF2}" destId="{B3B8ABF5-1C47-4100-8387-93932BC24493}" srcOrd="5" destOrd="0" presId="urn:microsoft.com/office/officeart/2008/layout/LinedList"/>
    <dgm:cxn modelId="{1B4B6138-77A3-4DAC-8FFC-1E48681030E2}" type="presParOf" srcId="{B3B8ABF5-1C47-4100-8387-93932BC24493}" destId="{D47C6D30-6637-45A5-BC86-6DC02CAB8F33}" srcOrd="0" destOrd="0" presId="urn:microsoft.com/office/officeart/2008/layout/LinedList"/>
    <dgm:cxn modelId="{2AFF0D03-3C58-44EB-ABFC-14EEC2E619DC}" type="presParOf" srcId="{B3B8ABF5-1C47-4100-8387-93932BC24493}" destId="{37B26A6B-4506-404E-AA44-2C7166F74FE7}" srcOrd="1" destOrd="0" presId="urn:microsoft.com/office/officeart/2008/layout/LinedList"/>
    <dgm:cxn modelId="{432278C3-AABD-42AC-A3C9-0AA21AAB8C8F}" type="presParOf" srcId="{1776546F-7F83-4628-9789-37FEA9FCDBF2}" destId="{A2AE367E-7F8B-4DCC-AD75-8B1B733B2EF2}" srcOrd="6" destOrd="0" presId="urn:microsoft.com/office/officeart/2008/layout/LinedList"/>
    <dgm:cxn modelId="{14D8DEE8-188A-43B2-ADDA-10868CE32107}" type="presParOf" srcId="{1776546F-7F83-4628-9789-37FEA9FCDBF2}" destId="{2F1403C0-1950-4C12-8C43-F4855AFF4AE4}" srcOrd="7" destOrd="0" presId="urn:microsoft.com/office/officeart/2008/layout/LinedList"/>
    <dgm:cxn modelId="{0DEEF02D-A3AE-4DD6-91A6-E78B6895769A}" type="presParOf" srcId="{2F1403C0-1950-4C12-8C43-F4855AFF4AE4}" destId="{42B5BD14-F7B0-4097-A9BD-1F93C6768339}" srcOrd="0" destOrd="0" presId="urn:microsoft.com/office/officeart/2008/layout/LinedList"/>
    <dgm:cxn modelId="{1146DA0A-992E-4078-A3C6-B43A57365247}" type="presParOf" srcId="{2F1403C0-1950-4C12-8C43-F4855AFF4AE4}" destId="{072AB6CE-4FE0-46D9-9D81-4309E9FF8945}" srcOrd="1" destOrd="0" presId="urn:microsoft.com/office/officeart/2008/layout/LinedList"/>
    <dgm:cxn modelId="{0148AE68-E02B-49C6-8F64-52F8E3AC4B34}" type="presParOf" srcId="{1776546F-7F83-4628-9789-37FEA9FCDBF2}" destId="{8B60EFC4-91F6-4651-8D39-31B0FE53F9BD}" srcOrd="8" destOrd="0" presId="urn:microsoft.com/office/officeart/2008/layout/LinedList"/>
    <dgm:cxn modelId="{2DAAB74F-E569-4BEC-9C09-373EBA5F42A3}" type="presParOf" srcId="{1776546F-7F83-4628-9789-37FEA9FCDBF2}" destId="{DACDF23B-6D22-46E5-8E87-1002EC2E6AD5}" srcOrd="9" destOrd="0" presId="urn:microsoft.com/office/officeart/2008/layout/LinedList"/>
    <dgm:cxn modelId="{40310406-D757-453C-BE76-0F4ED9B3AF39}" type="presParOf" srcId="{DACDF23B-6D22-46E5-8E87-1002EC2E6AD5}" destId="{5880792B-8B43-45C0-A6FF-D5B9079B72E1}" srcOrd="0" destOrd="0" presId="urn:microsoft.com/office/officeart/2008/layout/LinedList"/>
    <dgm:cxn modelId="{EA5D71B8-F3FA-4CBC-A4AB-FAE07DB2F97F}" type="presParOf" srcId="{DACDF23B-6D22-46E5-8E87-1002EC2E6AD5}" destId="{8F2DF6FF-6948-4F57-8218-FB877E6276E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855DA-6653-46EC-B7BD-D303A828B182}"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ru-RU"/>
        </a:p>
      </dgm:t>
    </dgm:pt>
    <dgm:pt modelId="{1CB711BF-4A0B-4FB4-99CC-DA4AEA47D7B4}">
      <dgm:prSet custT="1"/>
      <dgm:spPr/>
      <dgm:t>
        <a:bodyPr/>
        <a:lstStyle/>
        <a:p>
          <a:pPr rtl="0"/>
          <a:r>
            <a:rPr lang="en-US" sz="2400" dirty="0" smtClean="0">
              <a:latin typeface="Arial" panose="020B0604020202020204" pitchFamily="34" charset="0"/>
              <a:cs typeface="Arial" panose="020B0604020202020204" pitchFamily="34" charset="0"/>
            </a:rPr>
            <a:t>Study period</a:t>
          </a:r>
          <a:r>
            <a:rPr lang="ru-RU" sz="2400" b="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dgm:t>
    </dgm:pt>
    <dgm:pt modelId="{9CA16CC1-61AB-4996-BB74-678669EAC377}" type="parTrans" cxnId="{5DFEB5DA-439B-4AB4-BB9B-48DA158ED960}">
      <dgm:prSet/>
      <dgm:spPr/>
      <dgm:t>
        <a:bodyPr/>
        <a:lstStyle/>
        <a:p>
          <a:endParaRPr lang="ru-RU"/>
        </a:p>
      </dgm:t>
    </dgm:pt>
    <dgm:pt modelId="{CBCA8940-34FE-40A0-BCF2-6066A4F73E4C}" type="sibTrans" cxnId="{5DFEB5DA-439B-4AB4-BB9B-48DA158ED960}">
      <dgm:prSet/>
      <dgm:spPr/>
      <dgm:t>
        <a:bodyPr/>
        <a:lstStyle/>
        <a:p>
          <a:endParaRPr lang="ru-RU"/>
        </a:p>
      </dgm:t>
    </dgm:pt>
    <dgm:pt modelId="{27932AA8-EA7F-4C7A-B1E6-A18DB62A5958}">
      <dgm:prSet custT="1"/>
      <dgm:spPr/>
      <dgm:t>
        <a:bodyPr/>
        <a:lstStyle/>
        <a:p>
          <a:pPr rtl="0"/>
          <a:r>
            <a:rPr lang="en-US" sz="2400" dirty="0" smtClean="0">
              <a:latin typeface="Arial" panose="020B0604020202020204" pitchFamily="34" charset="0"/>
              <a:cs typeface="Arial" panose="020B0604020202020204" pitchFamily="34" charset="0"/>
            </a:rPr>
            <a:t>Study area</a:t>
          </a:r>
          <a:r>
            <a:rPr lang="ru-RU" sz="2400" b="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dgm:t>
    </dgm:pt>
    <dgm:pt modelId="{BD67BFAB-BB2D-4019-841D-2600243AA9B5}" type="parTrans" cxnId="{BF24ADE5-C8A6-49E5-88FA-2983E78C12C0}">
      <dgm:prSet/>
      <dgm:spPr/>
      <dgm:t>
        <a:bodyPr/>
        <a:lstStyle/>
        <a:p>
          <a:endParaRPr lang="ru-RU"/>
        </a:p>
      </dgm:t>
    </dgm:pt>
    <dgm:pt modelId="{10054D5A-816D-4420-B84E-858F8FE19511}" type="sibTrans" cxnId="{BF24ADE5-C8A6-49E5-88FA-2983E78C12C0}">
      <dgm:prSet/>
      <dgm:spPr/>
      <dgm:t>
        <a:bodyPr/>
        <a:lstStyle/>
        <a:p>
          <a:endParaRPr lang="ru-RU"/>
        </a:p>
      </dgm:t>
    </dgm:pt>
    <dgm:pt modelId="{9D5B696C-1208-4E0D-98FF-4D8B29D01BAB}">
      <dgm:prSet custT="1"/>
      <dgm:spPr/>
      <dgm:t>
        <a:bodyPr/>
        <a:lstStyle/>
        <a:p>
          <a:r>
            <a:rPr lang="en-US" sz="2400" dirty="0" smtClean="0">
              <a:latin typeface="Arial" panose="020B0604020202020204" pitchFamily="34" charset="0"/>
              <a:cs typeface="Arial" panose="020B0604020202020204" pitchFamily="34" charset="0"/>
            </a:rPr>
            <a:t>from April </a:t>
          </a:r>
          <a:r>
            <a:rPr lang="en-US" sz="2400" smtClean="0">
              <a:latin typeface="Arial" panose="020B0604020202020204" pitchFamily="34" charset="0"/>
              <a:cs typeface="Arial" panose="020B0604020202020204" pitchFamily="34" charset="0"/>
            </a:rPr>
            <a:t>to September      2010-2019</a:t>
          </a:r>
          <a:endParaRPr lang="ru-RU" sz="2400" dirty="0">
            <a:latin typeface="Arial" panose="020B0604020202020204" pitchFamily="34" charset="0"/>
            <a:cs typeface="Arial" panose="020B0604020202020204" pitchFamily="34" charset="0"/>
          </a:endParaRPr>
        </a:p>
      </dgm:t>
    </dgm:pt>
    <dgm:pt modelId="{F0734750-F569-4F14-A973-5096166570D1}" type="parTrans" cxnId="{F75F249E-E066-4ADD-BB7A-9992B4C254B3}">
      <dgm:prSet/>
      <dgm:spPr/>
      <dgm:t>
        <a:bodyPr/>
        <a:lstStyle/>
        <a:p>
          <a:endParaRPr lang="ru-RU"/>
        </a:p>
      </dgm:t>
    </dgm:pt>
    <dgm:pt modelId="{D6F0E5D3-55C2-4AA2-A4FB-526E7C9D784F}" type="sibTrans" cxnId="{F75F249E-E066-4ADD-BB7A-9992B4C254B3}">
      <dgm:prSet/>
      <dgm:spPr/>
      <dgm:t>
        <a:bodyPr/>
        <a:lstStyle/>
        <a:p>
          <a:endParaRPr lang="ru-RU"/>
        </a:p>
      </dgm:t>
    </dgm:pt>
    <dgm:pt modelId="{E0D875E9-8754-4D7E-B1A6-5CCA1F892A6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ru-RU" sz="2400" b="0" dirty="0" smtClean="0">
              <a:latin typeface="Arial" panose="020B0604020202020204" pitchFamily="34" charset="0"/>
              <a:cs typeface="Arial" panose="020B0604020202020204" pitchFamily="34" charset="0"/>
            </a:rPr>
            <a:t> </a:t>
          </a:r>
          <a:r>
            <a:rPr lang="en-US" sz="2400" b="0" dirty="0" smtClean="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outh of Western Siberia                  </a:t>
          </a:r>
          <a:r>
            <a:rPr lang="en-US" sz="2200" dirty="0" smtClean="0">
              <a:latin typeface="Arial" panose="020B0604020202020204" pitchFamily="34" charset="0"/>
              <a:cs typeface="Arial" panose="020B0604020202020204" pitchFamily="34" charset="0"/>
            </a:rPr>
            <a:t>(50–60 º N, 70–90 º E)</a:t>
          </a:r>
          <a:endParaRPr lang="ru-RU" sz="2200" dirty="0" smtClean="0">
            <a:latin typeface="Arial" panose="020B0604020202020204" pitchFamily="34" charset="0"/>
            <a:cs typeface="Arial" panose="020B0604020202020204" pitchFamily="34" charset="0"/>
          </a:endParaRPr>
        </a:p>
      </dgm:t>
    </dgm:pt>
    <dgm:pt modelId="{46ACB382-3BCD-4A45-AC4B-AD0AC807FACE}" type="parTrans" cxnId="{D4F78416-FA2A-4242-949C-953B02637623}">
      <dgm:prSet/>
      <dgm:spPr/>
      <dgm:t>
        <a:bodyPr/>
        <a:lstStyle/>
        <a:p>
          <a:endParaRPr lang="ru-RU"/>
        </a:p>
      </dgm:t>
    </dgm:pt>
    <dgm:pt modelId="{BB899825-DBED-43E0-9966-C91B91C579DA}" type="sibTrans" cxnId="{D4F78416-FA2A-4242-949C-953B02637623}">
      <dgm:prSet/>
      <dgm:spPr/>
      <dgm:t>
        <a:bodyPr/>
        <a:lstStyle/>
        <a:p>
          <a:endParaRPr lang="ru-RU"/>
        </a:p>
      </dgm:t>
    </dgm:pt>
    <dgm:pt modelId="{9C139014-D38A-49FE-AE5F-558A3D20C2CF}" type="pres">
      <dgm:prSet presAssocID="{255855DA-6653-46EC-B7BD-D303A828B182}" presName="linear" presStyleCnt="0">
        <dgm:presLayoutVars>
          <dgm:dir/>
          <dgm:animLvl val="lvl"/>
          <dgm:resizeHandles val="exact"/>
        </dgm:presLayoutVars>
      </dgm:prSet>
      <dgm:spPr/>
      <dgm:t>
        <a:bodyPr/>
        <a:lstStyle/>
        <a:p>
          <a:endParaRPr lang="ru-RU"/>
        </a:p>
      </dgm:t>
    </dgm:pt>
    <dgm:pt modelId="{8C1AAB2D-F369-4BC1-89DD-EBB31FB3D857}" type="pres">
      <dgm:prSet presAssocID="{1CB711BF-4A0B-4FB4-99CC-DA4AEA47D7B4}" presName="parentLin" presStyleCnt="0"/>
      <dgm:spPr/>
    </dgm:pt>
    <dgm:pt modelId="{E10A2F1E-3AEC-4679-AA9A-C3D89E750545}" type="pres">
      <dgm:prSet presAssocID="{1CB711BF-4A0B-4FB4-99CC-DA4AEA47D7B4}" presName="parentLeftMargin" presStyleLbl="node1" presStyleIdx="0" presStyleCnt="2"/>
      <dgm:spPr/>
      <dgm:t>
        <a:bodyPr/>
        <a:lstStyle/>
        <a:p>
          <a:endParaRPr lang="ru-RU"/>
        </a:p>
      </dgm:t>
    </dgm:pt>
    <dgm:pt modelId="{AB08B83F-3FE2-4268-AECF-7CA8BBBD7BD9}" type="pres">
      <dgm:prSet presAssocID="{1CB711BF-4A0B-4FB4-99CC-DA4AEA47D7B4}" presName="parentText" presStyleLbl="node1" presStyleIdx="0" presStyleCnt="2">
        <dgm:presLayoutVars>
          <dgm:chMax val="0"/>
          <dgm:bulletEnabled val="1"/>
        </dgm:presLayoutVars>
      </dgm:prSet>
      <dgm:spPr/>
      <dgm:t>
        <a:bodyPr/>
        <a:lstStyle/>
        <a:p>
          <a:endParaRPr lang="ru-RU"/>
        </a:p>
      </dgm:t>
    </dgm:pt>
    <dgm:pt modelId="{C9477F0C-5FD9-44B9-81D6-03C1D7E5560D}" type="pres">
      <dgm:prSet presAssocID="{1CB711BF-4A0B-4FB4-99CC-DA4AEA47D7B4}" presName="negativeSpace" presStyleCnt="0"/>
      <dgm:spPr/>
    </dgm:pt>
    <dgm:pt modelId="{ACCBC189-29C0-485C-8729-C0F3EDA25542}" type="pres">
      <dgm:prSet presAssocID="{1CB711BF-4A0B-4FB4-99CC-DA4AEA47D7B4}" presName="childText" presStyleLbl="conFgAcc1" presStyleIdx="0" presStyleCnt="2" custLinFactNeighborX="387">
        <dgm:presLayoutVars>
          <dgm:bulletEnabled val="1"/>
        </dgm:presLayoutVars>
      </dgm:prSet>
      <dgm:spPr/>
      <dgm:t>
        <a:bodyPr/>
        <a:lstStyle/>
        <a:p>
          <a:endParaRPr lang="ru-RU"/>
        </a:p>
      </dgm:t>
    </dgm:pt>
    <dgm:pt modelId="{1341757B-4E48-47B9-967E-EF8A480F6389}" type="pres">
      <dgm:prSet presAssocID="{CBCA8940-34FE-40A0-BCF2-6066A4F73E4C}" presName="spaceBetweenRectangles" presStyleCnt="0"/>
      <dgm:spPr/>
    </dgm:pt>
    <dgm:pt modelId="{1D52AE75-E5B3-476D-B92F-8B8F3E2088C2}" type="pres">
      <dgm:prSet presAssocID="{27932AA8-EA7F-4C7A-B1E6-A18DB62A5958}" presName="parentLin" presStyleCnt="0"/>
      <dgm:spPr/>
    </dgm:pt>
    <dgm:pt modelId="{D14EED2B-485D-4426-AF38-AC062751CD71}" type="pres">
      <dgm:prSet presAssocID="{27932AA8-EA7F-4C7A-B1E6-A18DB62A5958}" presName="parentLeftMargin" presStyleLbl="node1" presStyleIdx="0" presStyleCnt="2"/>
      <dgm:spPr/>
      <dgm:t>
        <a:bodyPr/>
        <a:lstStyle/>
        <a:p>
          <a:endParaRPr lang="ru-RU"/>
        </a:p>
      </dgm:t>
    </dgm:pt>
    <dgm:pt modelId="{82EFE101-3D4A-49CE-9CBE-F2903F243132}" type="pres">
      <dgm:prSet presAssocID="{27932AA8-EA7F-4C7A-B1E6-A18DB62A5958}" presName="parentText" presStyleLbl="node1" presStyleIdx="1" presStyleCnt="2">
        <dgm:presLayoutVars>
          <dgm:chMax val="0"/>
          <dgm:bulletEnabled val="1"/>
        </dgm:presLayoutVars>
      </dgm:prSet>
      <dgm:spPr/>
      <dgm:t>
        <a:bodyPr/>
        <a:lstStyle/>
        <a:p>
          <a:endParaRPr lang="ru-RU"/>
        </a:p>
      </dgm:t>
    </dgm:pt>
    <dgm:pt modelId="{D458C2E0-E2E0-407F-A122-C857422AAFA1}" type="pres">
      <dgm:prSet presAssocID="{27932AA8-EA7F-4C7A-B1E6-A18DB62A5958}" presName="negativeSpace" presStyleCnt="0"/>
      <dgm:spPr/>
    </dgm:pt>
    <dgm:pt modelId="{392417EF-17F4-4151-8804-9E2EF30814DC}" type="pres">
      <dgm:prSet presAssocID="{27932AA8-EA7F-4C7A-B1E6-A18DB62A5958}" presName="childText" presStyleLbl="conFgAcc1" presStyleIdx="1" presStyleCnt="2" custLinFactNeighborY="9368">
        <dgm:presLayoutVars>
          <dgm:bulletEnabled val="1"/>
        </dgm:presLayoutVars>
      </dgm:prSet>
      <dgm:spPr/>
      <dgm:t>
        <a:bodyPr/>
        <a:lstStyle/>
        <a:p>
          <a:endParaRPr lang="ru-RU"/>
        </a:p>
      </dgm:t>
    </dgm:pt>
  </dgm:ptLst>
  <dgm:cxnLst>
    <dgm:cxn modelId="{BF24ADE5-C8A6-49E5-88FA-2983E78C12C0}" srcId="{255855DA-6653-46EC-B7BD-D303A828B182}" destId="{27932AA8-EA7F-4C7A-B1E6-A18DB62A5958}" srcOrd="1" destOrd="0" parTransId="{BD67BFAB-BB2D-4019-841D-2600243AA9B5}" sibTransId="{10054D5A-816D-4420-B84E-858F8FE19511}"/>
    <dgm:cxn modelId="{B0BAEF2E-6DA9-4E9D-912D-6B4B106765FD}" type="presOf" srcId="{1CB711BF-4A0B-4FB4-99CC-DA4AEA47D7B4}" destId="{E10A2F1E-3AEC-4679-AA9A-C3D89E750545}" srcOrd="0" destOrd="0" presId="urn:microsoft.com/office/officeart/2005/8/layout/list1"/>
    <dgm:cxn modelId="{C6A113E2-5C2F-4CAB-BC57-56B6BFE58B1D}" type="presOf" srcId="{27932AA8-EA7F-4C7A-B1E6-A18DB62A5958}" destId="{82EFE101-3D4A-49CE-9CBE-F2903F243132}" srcOrd="1" destOrd="0" presId="urn:microsoft.com/office/officeart/2005/8/layout/list1"/>
    <dgm:cxn modelId="{DFC61520-AFA2-4366-BBDC-0F2D95921EA5}" type="presOf" srcId="{1CB711BF-4A0B-4FB4-99CC-DA4AEA47D7B4}" destId="{AB08B83F-3FE2-4268-AECF-7CA8BBBD7BD9}" srcOrd="1" destOrd="0" presId="urn:microsoft.com/office/officeart/2005/8/layout/list1"/>
    <dgm:cxn modelId="{931E8513-B298-4821-8F63-CB3A32608816}" type="presOf" srcId="{27932AA8-EA7F-4C7A-B1E6-A18DB62A5958}" destId="{D14EED2B-485D-4426-AF38-AC062751CD71}" srcOrd="0" destOrd="0" presId="urn:microsoft.com/office/officeart/2005/8/layout/list1"/>
    <dgm:cxn modelId="{63310A32-A371-4242-8C63-F751CB01B257}" type="presOf" srcId="{9D5B696C-1208-4E0D-98FF-4D8B29D01BAB}" destId="{ACCBC189-29C0-485C-8729-C0F3EDA25542}" srcOrd="0" destOrd="0" presId="urn:microsoft.com/office/officeart/2005/8/layout/list1"/>
    <dgm:cxn modelId="{A8301546-2035-4D94-A0C0-4DB1A238BC8D}" type="presOf" srcId="{255855DA-6653-46EC-B7BD-D303A828B182}" destId="{9C139014-D38A-49FE-AE5F-558A3D20C2CF}" srcOrd="0" destOrd="0" presId="urn:microsoft.com/office/officeart/2005/8/layout/list1"/>
    <dgm:cxn modelId="{F75F249E-E066-4ADD-BB7A-9992B4C254B3}" srcId="{1CB711BF-4A0B-4FB4-99CC-DA4AEA47D7B4}" destId="{9D5B696C-1208-4E0D-98FF-4D8B29D01BAB}" srcOrd="0" destOrd="0" parTransId="{F0734750-F569-4F14-A973-5096166570D1}" sibTransId="{D6F0E5D3-55C2-4AA2-A4FB-526E7C9D784F}"/>
    <dgm:cxn modelId="{D4F78416-FA2A-4242-949C-953B02637623}" srcId="{27932AA8-EA7F-4C7A-B1E6-A18DB62A5958}" destId="{E0D875E9-8754-4D7E-B1A6-5CCA1F892A64}" srcOrd="0" destOrd="0" parTransId="{46ACB382-3BCD-4A45-AC4B-AD0AC807FACE}" sibTransId="{BB899825-DBED-43E0-9966-C91B91C579DA}"/>
    <dgm:cxn modelId="{5DFEB5DA-439B-4AB4-BB9B-48DA158ED960}" srcId="{255855DA-6653-46EC-B7BD-D303A828B182}" destId="{1CB711BF-4A0B-4FB4-99CC-DA4AEA47D7B4}" srcOrd="0" destOrd="0" parTransId="{9CA16CC1-61AB-4996-BB74-678669EAC377}" sibTransId="{CBCA8940-34FE-40A0-BCF2-6066A4F73E4C}"/>
    <dgm:cxn modelId="{B9627AAA-551F-48A5-A345-2CCB1B124461}" type="presOf" srcId="{E0D875E9-8754-4D7E-B1A6-5CCA1F892A64}" destId="{392417EF-17F4-4151-8804-9E2EF30814DC}" srcOrd="0" destOrd="0" presId="urn:microsoft.com/office/officeart/2005/8/layout/list1"/>
    <dgm:cxn modelId="{52B63BB0-4A3D-4B86-B8CE-21A8BEC38E60}" type="presParOf" srcId="{9C139014-D38A-49FE-AE5F-558A3D20C2CF}" destId="{8C1AAB2D-F369-4BC1-89DD-EBB31FB3D857}" srcOrd="0" destOrd="0" presId="urn:microsoft.com/office/officeart/2005/8/layout/list1"/>
    <dgm:cxn modelId="{DD773C1D-7222-46F3-9D06-962385D14850}" type="presParOf" srcId="{8C1AAB2D-F369-4BC1-89DD-EBB31FB3D857}" destId="{E10A2F1E-3AEC-4679-AA9A-C3D89E750545}" srcOrd="0" destOrd="0" presId="urn:microsoft.com/office/officeart/2005/8/layout/list1"/>
    <dgm:cxn modelId="{A867E9B1-D339-442A-BE4D-65D2AA8478AD}" type="presParOf" srcId="{8C1AAB2D-F369-4BC1-89DD-EBB31FB3D857}" destId="{AB08B83F-3FE2-4268-AECF-7CA8BBBD7BD9}" srcOrd="1" destOrd="0" presId="urn:microsoft.com/office/officeart/2005/8/layout/list1"/>
    <dgm:cxn modelId="{355A6C3D-41E7-4A36-BDF8-099564D7EEE3}" type="presParOf" srcId="{9C139014-D38A-49FE-AE5F-558A3D20C2CF}" destId="{C9477F0C-5FD9-44B9-81D6-03C1D7E5560D}" srcOrd="1" destOrd="0" presId="urn:microsoft.com/office/officeart/2005/8/layout/list1"/>
    <dgm:cxn modelId="{996FE655-0B06-4E7C-818F-E7A484382716}" type="presParOf" srcId="{9C139014-D38A-49FE-AE5F-558A3D20C2CF}" destId="{ACCBC189-29C0-485C-8729-C0F3EDA25542}" srcOrd="2" destOrd="0" presId="urn:microsoft.com/office/officeart/2005/8/layout/list1"/>
    <dgm:cxn modelId="{60B82C31-695D-4C59-9029-7A9219BAFD50}" type="presParOf" srcId="{9C139014-D38A-49FE-AE5F-558A3D20C2CF}" destId="{1341757B-4E48-47B9-967E-EF8A480F6389}" srcOrd="3" destOrd="0" presId="urn:microsoft.com/office/officeart/2005/8/layout/list1"/>
    <dgm:cxn modelId="{FEBE734C-0184-4FF0-9073-FFD4E4910270}" type="presParOf" srcId="{9C139014-D38A-49FE-AE5F-558A3D20C2CF}" destId="{1D52AE75-E5B3-476D-B92F-8B8F3E2088C2}" srcOrd="4" destOrd="0" presId="urn:microsoft.com/office/officeart/2005/8/layout/list1"/>
    <dgm:cxn modelId="{5B02CAD8-5AD7-4F72-BCE3-1C233E68FE42}" type="presParOf" srcId="{1D52AE75-E5B3-476D-B92F-8B8F3E2088C2}" destId="{D14EED2B-485D-4426-AF38-AC062751CD71}" srcOrd="0" destOrd="0" presId="urn:microsoft.com/office/officeart/2005/8/layout/list1"/>
    <dgm:cxn modelId="{D84D60B3-7392-4879-81BF-5E0E1486F12F}" type="presParOf" srcId="{1D52AE75-E5B3-476D-B92F-8B8F3E2088C2}" destId="{82EFE101-3D4A-49CE-9CBE-F2903F243132}" srcOrd="1" destOrd="0" presId="urn:microsoft.com/office/officeart/2005/8/layout/list1"/>
    <dgm:cxn modelId="{E20547AF-8328-457F-B4CB-BC98881292D1}" type="presParOf" srcId="{9C139014-D38A-49FE-AE5F-558A3D20C2CF}" destId="{D458C2E0-E2E0-407F-A122-C857422AAFA1}" srcOrd="5" destOrd="0" presId="urn:microsoft.com/office/officeart/2005/8/layout/list1"/>
    <dgm:cxn modelId="{20AAB590-E60E-47B1-8A0F-EE9ABBD94DC7}" type="presParOf" srcId="{9C139014-D38A-49FE-AE5F-558A3D20C2CF}" destId="{392417EF-17F4-4151-8804-9E2EF30814D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18942-4921-475A-8817-E22A32F4093D}" type="doc">
      <dgm:prSet loTypeId="urn:microsoft.com/office/officeart/2005/8/layout/default" loCatId="list" qsTypeId="urn:microsoft.com/office/officeart/2005/8/quickstyle/3d2" qsCatId="3D" csTypeId="urn:microsoft.com/office/officeart/2005/8/colors/accent2_2" csCatId="accent2" phldr="1"/>
      <dgm:spPr/>
      <dgm:t>
        <a:bodyPr/>
        <a:lstStyle/>
        <a:p>
          <a:endParaRPr lang="ru-RU"/>
        </a:p>
      </dgm:t>
    </dgm:pt>
    <dgm:pt modelId="{1270A014-1DB4-4309-B8B8-97E7BB6B3167}">
      <dgm:prSet custT="1"/>
      <dgm:spPr/>
      <dgm:t>
        <a:bodyPr/>
        <a:lstStyle/>
        <a:p>
          <a:pPr rtl="0"/>
          <a:r>
            <a:rPr lang="en-US" sz="2400" dirty="0" smtClean="0">
              <a:latin typeface="Arial" panose="020B0604020202020204" pitchFamily="34" charset="0"/>
              <a:cs typeface="Arial" panose="020B0604020202020204" pitchFamily="34" charset="0"/>
            </a:rPr>
            <a:t>RGB images from satellites Agua, Terra, Suomi NPP</a:t>
          </a:r>
          <a:r>
            <a:rPr lang="ru-RU" sz="2400" dirty="0" smtClean="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dgm:t>
    </dgm:pt>
    <dgm:pt modelId="{08086028-2D6B-4A31-BA09-B0952296C59C}" type="parTrans" cxnId="{A8541166-66F1-4719-BB29-B773ADAB79CA}">
      <dgm:prSet/>
      <dgm:spPr/>
      <dgm:t>
        <a:bodyPr/>
        <a:lstStyle/>
        <a:p>
          <a:endParaRPr lang="ru-RU"/>
        </a:p>
      </dgm:t>
    </dgm:pt>
    <dgm:pt modelId="{2E835AFE-F964-46F1-9519-1CDFA279E9D9}" type="sibTrans" cxnId="{A8541166-66F1-4719-BB29-B773ADAB79CA}">
      <dgm:prSet/>
      <dgm:spPr/>
      <dgm:t>
        <a:bodyPr/>
        <a:lstStyle/>
        <a:p>
          <a:endParaRPr lang="ru-RU"/>
        </a:p>
      </dgm:t>
    </dgm:pt>
    <dgm:pt modelId="{684A997D-9046-4A8C-8EFE-1E4A3C6E2BDB}">
      <dgm:prSet custT="1"/>
      <dgm:spPr/>
      <dgm:t>
        <a:bodyPr/>
        <a:lstStyle/>
        <a:p>
          <a:pPr rtl="0"/>
          <a:r>
            <a:rPr lang="en-US" sz="2400" dirty="0" smtClean="0">
              <a:latin typeface="Arial" panose="020B0604020202020204" pitchFamily="34" charset="0"/>
              <a:cs typeface="Arial" panose="020B0604020202020204" pitchFamily="34" charset="0"/>
            </a:rPr>
            <a:t>Cloud product ATML2</a:t>
          </a:r>
          <a:endParaRPr lang="ru-RU" sz="2400" dirty="0">
            <a:latin typeface="Arial" panose="020B0604020202020204" pitchFamily="34" charset="0"/>
            <a:cs typeface="Arial" panose="020B0604020202020204" pitchFamily="34" charset="0"/>
          </a:endParaRPr>
        </a:p>
      </dgm:t>
    </dgm:pt>
    <dgm:pt modelId="{02FA3745-8A00-45AC-A0F3-22F9755995F5}" type="parTrans" cxnId="{5A2A0556-B537-4E99-9DE1-0832D04CFDAE}">
      <dgm:prSet/>
      <dgm:spPr/>
      <dgm:t>
        <a:bodyPr/>
        <a:lstStyle/>
        <a:p>
          <a:endParaRPr lang="ru-RU"/>
        </a:p>
      </dgm:t>
    </dgm:pt>
    <dgm:pt modelId="{443B26EB-00A3-4D50-83A5-F77AB6023D76}" type="sibTrans" cxnId="{5A2A0556-B537-4E99-9DE1-0832D04CFDAE}">
      <dgm:prSet/>
      <dgm:spPr/>
      <dgm:t>
        <a:bodyPr/>
        <a:lstStyle/>
        <a:p>
          <a:endParaRPr lang="ru-RU"/>
        </a:p>
      </dgm:t>
    </dgm:pt>
    <dgm:pt modelId="{65D571E1-9AFA-4870-A296-E38C7783093D}" type="pres">
      <dgm:prSet presAssocID="{D0F18942-4921-475A-8817-E22A32F4093D}" presName="diagram" presStyleCnt="0">
        <dgm:presLayoutVars>
          <dgm:dir/>
          <dgm:resizeHandles val="exact"/>
        </dgm:presLayoutVars>
      </dgm:prSet>
      <dgm:spPr/>
      <dgm:t>
        <a:bodyPr/>
        <a:lstStyle/>
        <a:p>
          <a:endParaRPr lang="ru-RU"/>
        </a:p>
      </dgm:t>
    </dgm:pt>
    <dgm:pt modelId="{EDA37C68-82E5-4646-84EB-F6DD6E4F5551}" type="pres">
      <dgm:prSet presAssocID="{1270A014-1DB4-4309-B8B8-97E7BB6B3167}" presName="node" presStyleLbl="node1" presStyleIdx="0" presStyleCnt="2" custScaleX="82550" custScaleY="89955" custLinFactNeighborY="-19704">
        <dgm:presLayoutVars>
          <dgm:bulletEnabled val="1"/>
        </dgm:presLayoutVars>
      </dgm:prSet>
      <dgm:spPr/>
      <dgm:t>
        <a:bodyPr/>
        <a:lstStyle/>
        <a:p>
          <a:endParaRPr lang="ru-RU"/>
        </a:p>
      </dgm:t>
    </dgm:pt>
    <dgm:pt modelId="{F98870DC-20F3-499A-A590-B3D1DC10820E}" type="pres">
      <dgm:prSet presAssocID="{2E835AFE-F964-46F1-9519-1CDFA279E9D9}" presName="sibTrans" presStyleCnt="0"/>
      <dgm:spPr/>
      <dgm:t>
        <a:bodyPr/>
        <a:lstStyle/>
        <a:p>
          <a:endParaRPr lang="ru-RU"/>
        </a:p>
      </dgm:t>
    </dgm:pt>
    <dgm:pt modelId="{8515BB09-C137-4BB0-AA28-A6589AF9F456}" type="pres">
      <dgm:prSet presAssocID="{684A997D-9046-4A8C-8EFE-1E4A3C6E2BDB}" presName="node" presStyleLbl="node1" presStyleIdx="1" presStyleCnt="2" custScaleX="80045" custScaleY="68638" custLinFactNeighborY="-6160">
        <dgm:presLayoutVars>
          <dgm:bulletEnabled val="1"/>
        </dgm:presLayoutVars>
      </dgm:prSet>
      <dgm:spPr/>
      <dgm:t>
        <a:bodyPr/>
        <a:lstStyle/>
        <a:p>
          <a:endParaRPr lang="ru-RU"/>
        </a:p>
      </dgm:t>
    </dgm:pt>
  </dgm:ptLst>
  <dgm:cxnLst>
    <dgm:cxn modelId="{5A2A0556-B537-4E99-9DE1-0832D04CFDAE}" srcId="{D0F18942-4921-475A-8817-E22A32F4093D}" destId="{684A997D-9046-4A8C-8EFE-1E4A3C6E2BDB}" srcOrd="1" destOrd="0" parTransId="{02FA3745-8A00-45AC-A0F3-22F9755995F5}" sibTransId="{443B26EB-00A3-4D50-83A5-F77AB6023D76}"/>
    <dgm:cxn modelId="{A8541166-66F1-4719-BB29-B773ADAB79CA}" srcId="{D0F18942-4921-475A-8817-E22A32F4093D}" destId="{1270A014-1DB4-4309-B8B8-97E7BB6B3167}" srcOrd="0" destOrd="0" parTransId="{08086028-2D6B-4A31-BA09-B0952296C59C}" sibTransId="{2E835AFE-F964-46F1-9519-1CDFA279E9D9}"/>
    <dgm:cxn modelId="{D3C9F5AE-F274-466D-86F2-9ECFFC25AE36}" type="presOf" srcId="{D0F18942-4921-475A-8817-E22A32F4093D}" destId="{65D571E1-9AFA-4870-A296-E38C7783093D}" srcOrd="0" destOrd="0" presId="urn:microsoft.com/office/officeart/2005/8/layout/default"/>
    <dgm:cxn modelId="{4343083A-02F7-439E-B5B7-EAAF5E76C280}" type="presOf" srcId="{684A997D-9046-4A8C-8EFE-1E4A3C6E2BDB}" destId="{8515BB09-C137-4BB0-AA28-A6589AF9F456}" srcOrd="0" destOrd="0" presId="urn:microsoft.com/office/officeart/2005/8/layout/default"/>
    <dgm:cxn modelId="{1F1E7ED7-C38A-49A3-BDF5-39C595CA4527}" type="presOf" srcId="{1270A014-1DB4-4309-B8B8-97E7BB6B3167}" destId="{EDA37C68-82E5-4646-84EB-F6DD6E4F5551}" srcOrd="0" destOrd="0" presId="urn:microsoft.com/office/officeart/2005/8/layout/default"/>
    <dgm:cxn modelId="{43956193-991C-4E01-A1CA-3216D34EEF3B}" type="presParOf" srcId="{65D571E1-9AFA-4870-A296-E38C7783093D}" destId="{EDA37C68-82E5-4646-84EB-F6DD6E4F5551}" srcOrd="0" destOrd="0" presId="urn:microsoft.com/office/officeart/2005/8/layout/default"/>
    <dgm:cxn modelId="{94378555-7410-4592-84E9-36715D42B77F}" type="presParOf" srcId="{65D571E1-9AFA-4870-A296-E38C7783093D}" destId="{F98870DC-20F3-499A-A590-B3D1DC10820E}" srcOrd="1" destOrd="0" presId="urn:microsoft.com/office/officeart/2005/8/layout/default"/>
    <dgm:cxn modelId="{8FFD5D48-40C9-4907-BB15-FCA9C8D2E2A0}" type="presParOf" srcId="{65D571E1-9AFA-4870-A296-E38C7783093D}" destId="{8515BB09-C137-4BB0-AA28-A6589AF9F45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6F2A77-3734-4B5A-9162-3C1E098AB35E}" type="doc">
      <dgm:prSet loTypeId="urn:microsoft.com/office/officeart/2005/8/layout/process2" loCatId="process" qsTypeId="urn:microsoft.com/office/officeart/2005/8/quickstyle/3d2" qsCatId="3D" csTypeId="urn:microsoft.com/office/officeart/2005/8/colors/accent2_2" csCatId="accent2" phldr="1"/>
      <dgm:spPr/>
      <dgm:t>
        <a:bodyPr/>
        <a:lstStyle/>
        <a:p>
          <a:endParaRPr lang="ru-RU"/>
        </a:p>
      </dgm:t>
    </dgm:pt>
    <dgm:pt modelId="{B18DABC9-54F3-45D5-AE48-4129B71F7D6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300" dirty="0" smtClean="0">
              <a:latin typeface="Arial" panose="020B0604020202020204" pitchFamily="34" charset="0"/>
              <a:cs typeface="Arial" panose="020B0604020202020204" pitchFamily="34" charset="0"/>
            </a:rPr>
            <a:t>Cloud Top Temperature </a:t>
          </a:r>
          <a:endParaRPr lang="ru-RU" sz="2300" dirty="0" smtClean="0">
            <a:latin typeface="Arial" panose="020B0604020202020204" pitchFamily="34" charset="0"/>
            <a:cs typeface="Arial" panose="020B0604020202020204" pitchFamily="34" charset="0"/>
          </a:endParaRPr>
        </a:p>
        <a:p>
          <a:pPr marL="0" marR="0" indent="0" defTabSz="914400" rtl="0" eaLnBrk="1" fontAlgn="auto" latinLnBrk="0" hangingPunct="1">
            <a:lnSpc>
              <a:spcPct val="100000"/>
            </a:lnSpc>
            <a:spcBef>
              <a:spcPts val="0"/>
            </a:spcBef>
            <a:spcAft>
              <a:spcPts val="0"/>
            </a:spcAft>
            <a:buClrTx/>
            <a:buSzTx/>
            <a:buFontTx/>
            <a:buNone/>
            <a:tabLst/>
            <a:defRPr/>
          </a:pPr>
          <a:r>
            <a:rPr lang="en-US" sz="2300" dirty="0" smtClean="0">
              <a:latin typeface="Arial" panose="020B0604020202020204" pitchFamily="34" charset="0"/>
              <a:cs typeface="Arial" panose="020B0604020202020204" pitchFamily="34" charset="0"/>
            </a:rPr>
            <a:t>≤ 200 K (-32 º</a:t>
          </a:r>
          <a:r>
            <a:rPr lang="ru-RU" sz="2300" dirty="0" smtClean="0">
              <a:latin typeface="Arial" panose="020B0604020202020204" pitchFamily="34" charset="0"/>
              <a:cs typeface="Arial" panose="020B0604020202020204" pitchFamily="34" charset="0"/>
            </a:rPr>
            <a:t>С</a:t>
          </a:r>
          <a:r>
            <a:rPr lang="en-US" sz="2300" dirty="0" smtClean="0">
              <a:latin typeface="Arial" panose="020B0604020202020204" pitchFamily="34" charset="0"/>
              <a:cs typeface="Arial" panose="020B0604020202020204" pitchFamily="34" charset="0"/>
            </a:rPr>
            <a:t>);</a:t>
          </a:r>
          <a:endParaRPr lang="ru-RU" sz="2300" dirty="0" smtClean="0">
            <a:latin typeface="Arial" panose="020B0604020202020204" pitchFamily="34" charset="0"/>
            <a:cs typeface="Arial" panose="020B0604020202020204" pitchFamily="34" charset="0"/>
          </a:endParaRPr>
        </a:p>
      </dgm:t>
    </dgm:pt>
    <dgm:pt modelId="{1269C45A-21FA-42DE-A9B6-66B33588A1CC}" type="parTrans" cxnId="{7332473D-9235-48D3-9A75-4EAB1B606DBC}">
      <dgm:prSet/>
      <dgm:spPr/>
      <dgm:t>
        <a:bodyPr/>
        <a:lstStyle/>
        <a:p>
          <a:endParaRPr lang="ru-RU"/>
        </a:p>
      </dgm:t>
    </dgm:pt>
    <dgm:pt modelId="{718CF896-BA6C-46E4-B4E2-9D4DB8090D25}" type="sibTrans" cxnId="{7332473D-9235-48D3-9A75-4EAB1B606DBC}">
      <dgm:prSet/>
      <dgm:spPr/>
      <dgm:t>
        <a:bodyPr/>
        <a:lstStyle/>
        <a:p>
          <a:endParaRPr lang="ru-RU"/>
        </a:p>
      </dgm:t>
    </dgm:pt>
    <dgm:pt modelId="{A50D5C81-942B-4696-B10D-B472C55A8D4C}">
      <dgm:prSet custT="1"/>
      <dgm:spPr/>
      <dgm:t>
        <a:bodyPr/>
        <a:lstStyle/>
        <a:p>
          <a:pPr rtl="0"/>
          <a:r>
            <a:rPr lang="en-US" sz="2300" dirty="0" smtClean="0">
              <a:latin typeface="Arial" panose="020B0604020202020204" pitchFamily="34" charset="0"/>
              <a:cs typeface="Arial" panose="020B0604020202020204" pitchFamily="34" charset="0"/>
            </a:rPr>
            <a:t>The area of the MCC </a:t>
          </a:r>
        </a:p>
        <a:p>
          <a:pPr rtl="0"/>
          <a:r>
            <a:rPr lang="en-US" sz="2300" dirty="0" smtClean="0">
              <a:latin typeface="Arial" panose="020B0604020202020204" pitchFamily="34" charset="0"/>
              <a:cs typeface="Arial" panose="020B0604020202020204" pitchFamily="34" charset="0"/>
            </a:rPr>
            <a:t>≥ 104 km</a:t>
          </a:r>
          <a:r>
            <a:rPr lang="en-US" sz="2300" baseline="30000" dirty="0" smtClean="0">
              <a:latin typeface="Arial" panose="020B0604020202020204" pitchFamily="34" charset="0"/>
              <a:cs typeface="Arial" panose="020B0604020202020204" pitchFamily="34" charset="0"/>
            </a:rPr>
            <a:t>2</a:t>
          </a:r>
          <a:r>
            <a:rPr lang="en-US" sz="2300" dirty="0" smtClean="0">
              <a:latin typeface="Arial" panose="020B0604020202020204" pitchFamily="34" charset="0"/>
              <a:cs typeface="Arial" panose="020B0604020202020204" pitchFamily="34" charset="0"/>
            </a:rPr>
            <a:t>;</a:t>
          </a:r>
          <a:endParaRPr lang="ru-RU" sz="2300" baseline="30000" dirty="0">
            <a:latin typeface="Arial" panose="020B0604020202020204" pitchFamily="34" charset="0"/>
            <a:cs typeface="Arial" panose="020B0604020202020204" pitchFamily="34" charset="0"/>
          </a:endParaRPr>
        </a:p>
      </dgm:t>
    </dgm:pt>
    <dgm:pt modelId="{3BAFD01C-FECF-4550-A112-DA9D04DA0899}" type="parTrans" cxnId="{A786FAD3-5865-4B6C-9317-DEF37FCA36C5}">
      <dgm:prSet/>
      <dgm:spPr/>
      <dgm:t>
        <a:bodyPr/>
        <a:lstStyle/>
        <a:p>
          <a:endParaRPr lang="ru-RU"/>
        </a:p>
      </dgm:t>
    </dgm:pt>
    <dgm:pt modelId="{389CBF45-D993-475A-B58E-ED65F81DBCFC}" type="sibTrans" cxnId="{A786FAD3-5865-4B6C-9317-DEF37FCA36C5}">
      <dgm:prSet/>
      <dgm:spPr/>
      <dgm:t>
        <a:bodyPr/>
        <a:lstStyle/>
        <a:p>
          <a:endParaRPr lang="ru-RU"/>
        </a:p>
      </dgm:t>
    </dgm:pt>
    <dgm:pt modelId="{24BC65E8-700E-4A17-9CD6-CD6FFF1E92A9}">
      <dgm:prSet custT="1"/>
      <dgm:spPr/>
      <dgm:t>
        <a:bodyPr/>
        <a:lstStyle/>
        <a:p>
          <a:pPr rtl="0"/>
          <a:r>
            <a:rPr lang="en-US" sz="2300" dirty="0" smtClean="0">
              <a:latin typeface="Arial" panose="020B0604020202020204" pitchFamily="34" charset="0"/>
              <a:cs typeface="Arial" panose="020B0604020202020204" pitchFamily="34" charset="0"/>
            </a:rPr>
            <a:t>A total of 462 cases of passing the MCC.</a:t>
          </a:r>
          <a:endParaRPr lang="ru-RU" sz="2300" dirty="0">
            <a:latin typeface="Arial" panose="020B0604020202020204" pitchFamily="34" charset="0"/>
            <a:cs typeface="Arial" panose="020B0604020202020204" pitchFamily="34" charset="0"/>
          </a:endParaRPr>
        </a:p>
      </dgm:t>
    </dgm:pt>
    <dgm:pt modelId="{CCBB903D-F6E8-446E-8259-F76887198EA0}" type="parTrans" cxnId="{2D6D421C-0045-4B44-9AFF-41B315F10E55}">
      <dgm:prSet/>
      <dgm:spPr/>
      <dgm:t>
        <a:bodyPr/>
        <a:lstStyle/>
        <a:p>
          <a:endParaRPr lang="ru-RU"/>
        </a:p>
      </dgm:t>
    </dgm:pt>
    <dgm:pt modelId="{50719808-BEE6-4B3B-804C-930C6D6D630B}" type="sibTrans" cxnId="{2D6D421C-0045-4B44-9AFF-41B315F10E55}">
      <dgm:prSet/>
      <dgm:spPr/>
      <dgm:t>
        <a:bodyPr/>
        <a:lstStyle/>
        <a:p>
          <a:endParaRPr lang="ru-RU"/>
        </a:p>
      </dgm:t>
    </dgm:pt>
    <dgm:pt modelId="{FB910C36-E01D-4BA7-904B-2A60F3ECB63B}">
      <dgm:prSet custT="1"/>
      <dgm:spPr/>
      <dgm:t>
        <a:bodyPr/>
        <a:lstStyle/>
        <a:p>
          <a:pPr rtl="0"/>
          <a:r>
            <a:rPr lang="en-US" sz="2300" dirty="0" smtClean="0">
              <a:latin typeface="Arial" panose="020B0604020202020204" pitchFamily="34" charset="0"/>
              <a:cs typeface="Arial" panose="020B0604020202020204" pitchFamily="34" charset="0"/>
            </a:rPr>
            <a:t>Cloud Optical Thickness </a:t>
          </a:r>
        </a:p>
        <a:p>
          <a:pPr rtl="0"/>
          <a:r>
            <a:rPr lang="en-US" sz="2300" dirty="0" smtClean="0">
              <a:latin typeface="Arial" panose="020B0604020202020204" pitchFamily="34" charset="0"/>
              <a:cs typeface="Arial" panose="020B0604020202020204" pitchFamily="34" charset="0"/>
            </a:rPr>
            <a:t>≤ 30</a:t>
          </a:r>
          <a:r>
            <a:rPr lang="ru-RU" sz="2300" dirty="0" smtClean="0">
              <a:latin typeface="Arial" panose="020B0604020202020204" pitchFamily="34" charset="0"/>
              <a:cs typeface="Arial" panose="020B0604020202020204" pitchFamily="34" charset="0"/>
            </a:rPr>
            <a:t>;</a:t>
          </a:r>
          <a:endParaRPr lang="ru-RU" sz="2300" baseline="30000" dirty="0">
            <a:latin typeface="Arial" panose="020B0604020202020204" pitchFamily="34" charset="0"/>
            <a:cs typeface="Arial" panose="020B0604020202020204" pitchFamily="34" charset="0"/>
          </a:endParaRPr>
        </a:p>
      </dgm:t>
    </dgm:pt>
    <dgm:pt modelId="{F414A41C-6989-494D-92EE-3C4867CE5F14}" type="parTrans" cxnId="{9EDD0EA4-2C12-4A5E-831F-3BBC6216DF7E}">
      <dgm:prSet/>
      <dgm:spPr/>
      <dgm:t>
        <a:bodyPr/>
        <a:lstStyle/>
        <a:p>
          <a:endParaRPr lang="ru-RU"/>
        </a:p>
      </dgm:t>
    </dgm:pt>
    <dgm:pt modelId="{FE3D0328-E9C8-4B3B-84EF-638038E5FC0F}" type="sibTrans" cxnId="{9EDD0EA4-2C12-4A5E-831F-3BBC6216DF7E}">
      <dgm:prSet/>
      <dgm:spPr/>
      <dgm:t>
        <a:bodyPr/>
        <a:lstStyle/>
        <a:p>
          <a:endParaRPr lang="ru-RU"/>
        </a:p>
      </dgm:t>
    </dgm:pt>
    <dgm:pt modelId="{3F0147C9-9FE9-4083-9632-AC5B1AB188A9}" type="pres">
      <dgm:prSet presAssocID="{326F2A77-3734-4B5A-9162-3C1E098AB35E}" presName="linearFlow" presStyleCnt="0">
        <dgm:presLayoutVars>
          <dgm:resizeHandles val="exact"/>
        </dgm:presLayoutVars>
      </dgm:prSet>
      <dgm:spPr/>
      <dgm:t>
        <a:bodyPr/>
        <a:lstStyle/>
        <a:p>
          <a:endParaRPr lang="ru-RU"/>
        </a:p>
      </dgm:t>
    </dgm:pt>
    <dgm:pt modelId="{272E1909-C1F1-47EB-A0A5-39EDBA692596}" type="pres">
      <dgm:prSet presAssocID="{B18DABC9-54F3-45D5-AE48-4129B71F7D64}" presName="node" presStyleLbl="node1" presStyleIdx="0" presStyleCnt="4" custScaleX="159269" custLinFactNeighborX="-66428" custLinFactNeighborY="7654">
        <dgm:presLayoutVars>
          <dgm:bulletEnabled val="1"/>
        </dgm:presLayoutVars>
      </dgm:prSet>
      <dgm:spPr/>
      <dgm:t>
        <a:bodyPr/>
        <a:lstStyle/>
        <a:p>
          <a:endParaRPr lang="ru-RU"/>
        </a:p>
      </dgm:t>
    </dgm:pt>
    <dgm:pt modelId="{0C1E3E2A-FF40-4B40-9D58-0B062C111F47}" type="pres">
      <dgm:prSet presAssocID="{718CF896-BA6C-46E4-B4E2-9D4DB8090D25}" presName="sibTrans" presStyleLbl="sibTrans2D1" presStyleIdx="0" presStyleCnt="3"/>
      <dgm:spPr/>
      <dgm:t>
        <a:bodyPr/>
        <a:lstStyle/>
        <a:p>
          <a:endParaRPr lang="ru-RU"/>
        </a:p>
      </dgm:t>
    </dgm:pt>
    <dgm:pt modelId="{E12FF831-776A-411E-870F-C8E1C5180B6C}" type="pres">
      <dgm:prSet presAssocID="{718CF896-BA6C-46E4-B4E2-9D4DB8090D25}" presName="connectorText" presStyleLbl="sibTrans2D1" presStyleIdx="0" presStyleCnt="3"/>
      <dgm:spPr/>
      <dgm:t>
        <a:bodyPr/>
        <a:lstStyle/>
        <a:p>
          <a:endParaRPr lang="ru-RU"/>
        </a:p>
      </dgm:t>
    </dgm:pt>
    <dgm:pt modelId="{AB675688-5A16-4C11-BAA6-5839AA781434}" type="pres">
      <dgm:prSet presAssocID="{A50D5C81-942B-4696-B10D-B472C55A8D4C}" presName="node" presStyleLbl="node1" presStyleIdx="1" presStyleCnt="4" custScaleX="159269" custLinFactNeighborX="-66085" custLinFactNeighborY="3835">
        <dgm:presLayoutVars>
          <dgm:bulletEnabled val="1"/>
        </dgm:presLayoutVars>
      </dgm:prSet>
      <dgm:spPr/>
      <dgm:t>
        <a:bodyPr/>
        <a:lstStyle/>
        <a:p>
          <a:endParaRPr lang="ru-RU"/>
        </a:p>
      </dgm:t>
    </dgm:pt>
    <dgm:pt modelId="{A6BA09CD-B7C8-4728-A67D-ED8262141028}" type="pres">
      <dgm:prSet presAssocID="{389CBF45-D993-475A-B58E-ED65F81DBCFC}" presName="sibTrans" presStyleLbl="sibTrans2D1" presStyleIdx="1" presStyleCnt="3"/>
      <dgm:spPr/>
      <dgm:t>
        <a:bodyPr/>
        <a:lstStyle/>
        <a:p>
          <a:endParaRPr lang="ru-RU"/>
        </a:p>
      </dgm:t>
    </dgm:pt>
    <dgm:pt modelId="{16C20834-031A-47F5-A80F-EF8D2342B76F}" type="pres">
      <dgm:prSet presAssocID="{389CBF45-D993-475A-B58E-ED65F81DBCFC}" presName="connectorText" presStyleLbl="sibTrans2D1" presStyleIdx="1" presStyleCnt="3"/>
      <dgm:spPr/>
      <dgm:t>
        <a:bodyPr/>
        <a:lstStyle/>
        <a:p>
          <a:endParaRPr lang="ru-RU"/>
        </a:p>
      </dgm:t>
    </dgm:pt>
    <dgm:pt modelId="{55E4C4F8-31D8-4B1E-8A6B-BA89EA7C7A3F}" type="pres">
      <dgm:prSet presAssocID="{FB910C36-E01D-4BA7-904B-2A60F3ECB63B}" presName="node" presStyleLbl="node1" presStyleIdx="2" presStyleCnt="4" custScaleX="159269">
        <dgm:presLayoutVars>
          <dgm:bulletEnabled val="1"/>
        </dgm:presLayoutVars>
      </dgm:prSet>
      <dgm:spPr/>
      <dgm:t>
        <a:bodyPr/>
        <a:lstStyle/>
        <a:p>
          <a:endParaRPr lang="ru-RU"/>
        </a:p>
      </dgm:t>
    </dgm:pt>
    <dgm:pt modelId="{6A7B5275-560E-4B64-A481-32942CBBF4FE}" type="pres">
      <dgm:prSet presAssocID="{FE3D0328-E9C8-4B3B-84EF-638038E5FC0F}" presName="sibTrans" presStyleLbl="sibTrans2D1" presStyleIdx="2" presStyleCnt="3"/>
      <dgm:spPr/>
      <dgm:t>
        <a:bodyPr/>
        <a:lstStyle/>
        <a:p>
          <a:endParaRPr lang="ru-RU"/>
        </a:p>
      </dgm:t>
    </dgm:pt>
    <dgm:pt modelId="{93B725A5-798E-4932-ABF6-EDD6AA958A58}" type="pres">
      <dgm:prSet presAssocID="{FE3D0328-E9C8-4B3B-84EF-638038E5FC0F}" presName="connectorText" presStyleLbl="sibTrans2D1" presStyleIdx="2" presStyleCnt="3"/>
      <dgm:spPr/>
      <dgm:t>
        <a:bodyPr/>
        <a:lstStyle/>
        <a:p>
          <a:endParaRPr lang="ru-RU"/>
        </a:p>
      </dgm:t>
    </dgm:pt>
    <dgm:pt modelId="{10D93F24-0F30-4AFB-AD3E-913F6AD3494E}" type="pres">
      <dgm:prSet presAssocID="{24BC65E8-700E-4A17-9CD6-CD6FFF1E92A9}" presName="node" presStyleLbl="node1" presStyleIdx="3" presStyleCnt="4" custScaleX="158067" custLinFactNeighborX="-17653" custLinFactNeighborY="4465">
        <dgm:presLayoutVars>
          <dgm:bulletEnabled val="1"/>
        </dgm:presLayoutVars>
      </dgm:prSet>
      <dgm:spPr/>
      <dgm:t>
        <a:bodyPr/>
        <a:lstStyle/>
        <a:p>
          <a:endParaRPr lang="ru-RU"/>
        </a:p>
      </dgm:t>
    </dgm:pt>
  </dgm:ptLst>
  <dgm:cxnLst>
    <dgm:cxn modelId="{5C52F427-D449-407D-B3BE-0BACD421D055}" type="presOf" srcId="{389CBF45-D993-475A-B58E-ED65F81DBCFC}" destId="{A6BA09CD-B7C8-4728-A67D-ED8262141028}" srcOrd="0" destOrd="0" presId="urn:microsoft.com/office/officeart/2005/8/layout/process2"/>
    <dgm:cxn modelId="{CE805C26-B653-454A-9156-1EB34D1FB11C}" type="presOf" srcId="{718CF896-BA6C-46E4-B4E2-9D4DB8090D25}" destId="{0C1E3E2A-FF40-4B40-9D58-0B062C111F47}" srcOrd="0" destOrd="0" presId="urn:microsoft.com/office/officeart/2005/8/layout/process2"/>
    <dgm:cxn modelId="{C664F73A-7C45-4428-87F9-FF1DC1AE80E6}" type="presOf" srcId="{B18DABC9-54F3-45D5-AE48-4129B71F7D64}" destId="{272E1909-C1F1-47EB-A0A5-39EDBA692596}" srcOrd="0" destOrd="0" presId="urn:microsoft.com/office/officeart/2005/8/layout/process2"/>
    <dgm:cxn modelId="{9EDD0EA4-2C12-4A5E-831F-3BBC6216DF7E}" srcId="{326F2A77-3734-4B5A-9162-3C1E098AB35E}" destId="{FB910C36-E01D-4BA7-904B-2A60F3ECB63B}" srcOrd="2" destOrd="0" parTransId="{F414A41C-6989-494D-92EE-3C4867CE5F14}" sibTransId="{FE3D0328-E9C8-4B3B-84EF-638038E5FC0F}"/>
    <dgm:cxn modelId="{2D6D421C-0045-4B44-9AFF-41B315F10E55}" srcId="{326F2A77-3734-4B5A-9162-3C1E098AB35E}" destId="{24BC65E8-700E-4A17-9CD6-CD6FFF1E92A9}" srcOrd="3" destOrd="0" parTransId="{CCBB903D-F6E8-446E-8259-F76887198EA0}" sibTransId="{50719808-BEE6-4B3B-804C-930C6D6D630B}"/>
    <dgm:cxn modelId="{7332473D-9235-48D3-9A75-4EAB1B606DBC}" srcId="{326F2A77-3734-4B5A-9162-3C1E098AB35E}" destId="{B18DABC9-54F3-45D5-AE48-4129B71F7D64}" srcOrd="0" destOrd="0" parTransId="{1269C45A-21FA-42DE-A9B6-66B33588A1CC}" sibTransId="{718CF896-BA6C-46E4-B4E2-9D4DB8090D25}"/>
    <dgm:cxn modelId="{56D03E53-16D6-478F-8E6B-EB0BDBCC7DDB}" type="presOf" srcId="{389CBF45-D993-475A-B58E-ED65F81DBCFC}" destId="{16C20834-031A-47F5-A80F-EF8D2342B76F}" srcOrd="1" destOrd="0" presId="urn:microsoft.com/office/officeart/2005/8/layout/process2"/>
    <dgm:cxn modelId="{86EDF1C1-2C21-4EE2-BD91-43E9FDF1006C}" type="presOf" srcId="{FE3D0328-E9C8-4B3B-84EF-638038E5FC0F}" destId="{6A7B5275-560E-4B64-A481-32942CBBF4FE}" srcOrd="0" destOrd="0" presId="urn:microsoft.com/office/officeart/2005/8/layout/process2"/>
    <dgm:cxn modelId="{62D9D4EC-45C3-4239-BCC2-227BDF48317B}" type="presOf" srcId="{24BC65E8-700E-4A17-9CD6-CD6FFF1E92A9}" destId="{10D93F24-0F30-4AFB-AD3E-913F6AD3494E}" srcOrd="0" destOrd="0" presId="urn:microsoft.com/office/officeart/2005/8/layout/process2"/>
    <dgm:cxn modelId="{A786FAD3-5865-4B6C-9317-DEF37FCA36C5}" srcId="{326F2A77-3734-4B5A-9162-3C1E098AB35E}" destId="{A50D5C81-942B-4696-B10D-B472C55A8D4C}" srcOrd="1" destOrd="0" parTransId="{3BAFD01C-FECF-4550-A112-DA9D04DA0899}" sibTransId="{389CBF45-D993-475A-B58E-ED65F81DBCFC}"/>
    <dgm:cxn modelId="{EE32DD1B-213E-42DC-B320-A7DB5B6550BC}" type="presOf" srcId="{A50D5C81-942B-4696-B10D-B472C55A8D4C}" destId="{AB675688-5A16-4C11-BAA6-5839AA781434}" srcOrd="0" destOrd="0" presId="urn:microsoft.com/office/officeart/2005/8/layout/process2"/>
    <dgm:cxn modelId="{5470D47C-858F-4E4D-93BA-D686CCCF9533}" type="presOf" srcId="{FE3D0328-E9C8-4B3B-84EF-638038E5FC0F}" destId="{93B725A5-798E-4932-ABF6-EDD6AA958A58}" srcOrd="1" destOrd="0" presId="urn:microsoft.com/office/officeart/2005/8/layout/process2"/>
    <dgm:cxn modelId="{C1024348-8D40-4DD9-B053-BBE0BEE2EE74}" type="presOf" srcId="{FB910C36-E01D-4BA7-904B-2A60F3ECB63B}" destId="{55E4C4F8-31D8-4B1E-8A6B-BA89EA7C7A3F}" srcOrd="0" destOrd="0" presId="urn:microsoft.com/office/officeart/2005/8/layout/process2"/>
    <dgm:cxn modelId="{6C58A291-5583-4727-8FF9-8DA9C0653B62}" type="presOf" srcId="{718CF896-BA6C-46E4-B4E2-9D4DB8090D25}" destId="{E12FF831-776A-411E-870F-C8E1C5180B6C}" srcOrd="1" destOrd="0" presId="urn:microsoft.com/office/officeart/2005/8/layout/process2"/>
    <dgm:cxn modelId="{BFDAA57B-5582-4B7B-A24E-ADD6FBCD6120}" type="presOf" srcId="{326F2A77-3734-4B5A-9162-3C1E098AB35E}" destId="{3F0147C9-9FE9-4083-9632-AC5B1AB188A9}" srcOrd="0" destOrd="0" presId="urn:microsoft.com/office/officeart/2005/8/layout/process2"/>
    <dgm:cxn modelId="{0C7B3D0B-87AD-4D43-9904-1507EC834757}" type="presParOf" srcId="{3F0147C9-9FE9-4083-9632-AC5B1AB188A9}" destId="{272E1909-C1F1-47EB-A0A5-39EDBA692596}" srcOrd="0" destOrd="0" presId="urn:microsoft.com/office/officeart/2005/8/layout/process2"/>
    <dgm:cxn modelId="{857A4B87-B509-4EF0-9415-0D851DF3BE7E}" type="presParOf" srcId="{3F0147C9-9FE9-4083-9632-AC5B1AB188A9}" destId="{0C1E3E2A-FF40-4B40-9D58-0B062C111F47}" srcOrd="1" destOrd="0" presId="urn:microsoft.com/office/officeart/2005/8/layout/process2"/>
    <dgm:cxn modelId="{CD7AA6AB-BF7D-4BA8-8AD9-8EF6CFD6B2B5}" type="presParOf" srcId="{0C1E3E2A-FF40-4B40-9D58-0B062C111F47}" destId="{E12FF831-776A-411E-870F-C8E1C5180B6C}" srcOrd="0" destOrd="0" presId="urn:microsoft.com/office/officeart/2005/8/layout/process2"/>
    <dgm:cxn modelId="{47536468-EB79-4C7F-9478-69F578CE4C96}" type="presParOf" srcId="{3F0147C9-9FE9-4083-9632-AC5B1AB188A9}" destId="{AB675688-5A16-4C11-BAA6-5839AA781434}" srcOrd="2" destOrd="0" presId="urn:microsoft.com/office/officeart/2005/8/layout/process2"/>
    <dgm:cxn modelId="{21D1653B-4AD5-4390-9E8D-D589718188B4}" type="presParOf" srcId="{3F0147C9-9FE9-4083-9632-AC5B1AB188A9}" destId="{A6BA09CD-B7C8-4728-A67D-ED8262141028}" srcOrd="3" destOrd="0" presId="urn:microsoft.com/office/officeart/2005/8/layout/process2"/>
    <dgm:cxn modelId="{5732E110-1C42-4711-8FBE-57A312351D6A}" type="presParOf" srcId="{A6BA09CD-B7C8-4728-A67D-ED8262141028}" destId="{16C20834-031A-47F5-A80F-EF8D2342B76F}" srcOrd="0" destOrd="0" presId="urn:microsoft.com/office/officeart/2005/8/layout/process2"/>
    <dgm:cxn modelId="{903FFAE9-6888-4895-9C3D-C28CB830C9F7}" type="presParOf" srcId="{3F0147C9-9FE9-4083-9632-AC5B1AB188A9}" destId="{55E4C4F8-31D8-4B1E-8A6B-BA89EA7C7A3F}" srcOrd="4" destOrd="0" presId="urn:microsoft.com/office/officeart/2005/8/layout/process2"/>
    <dgm:cxn modelId="{28234FE6-D66D-4AF5-8CB0-04B2E5B917CB}" type="presParOf" srcId="{3F0147C9-9FE9-4083-9632-AC5B1AB188A9}" destId="{6A7B5275-560E-4B64-A481-32942CBBF4FE}" srcOrd="5" destOrd="0" presId="urn:microsoft.com/office/officeart/2005/8/layout/process2"/>
    <dgm:cxn modelId="{0FE2AA6D-653A-4334-9719-5EA386AB1B53}" type="presParOf" srcId="{6A7B5275-560E-4B64-A481-32942CBBF4FE}" destId="{93B725A5-798E-4932-ABF6-EDD6AA958A58}" srcOrd="0" destOrd="0" presId="urn:microsoft.com/office/officeart/2005/8/layout/process2"/>
    <dgm:cxn modelId="{76BC2965-4B1C-47C7-B47D-A4300A19EF1C}" type="presParOf" srcId="{3F0147C9-9FE9-4083-9632-AC5B1AB188A9}" destId="{10D93F24-0F30-4AFB-AD3E-913F6AD3494E}" srcOrd="6" destOrd="0" presId="urn:microsoft.com/office/officeart/2005/8/layout/process2"/>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367F47-8D30-474C-A621-FD6525941C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4992DDD9-CB37-47E1-9C9B-D883E6BC510A}">
      <dgm:prSet custT="1"/>
      <dgm:spPr/>
      <dgm:t>
        <a:bodyPr/>
        <a:lstStyle/>
        <a:p>
          <a:pPr rtl="0"/>
          <a:r>
            <a:rPr lang="en-US" sz="2400" dirty="0" smtClean="0">
              <a:latin typeface="Arial" panose="020B0604020202020204" pitchFamily="34" charset="0"/>
              <a:cs typeface="Arial" panose="020B0604020202020204" pitchFamily="34" charset="0"/>
            </a:rPr>
            <a:t>the MCCs are mostly localized in the southeastern part of the study area. In years when strong forest fires in Siberia were recorded, MCC distribution can be significantly disturbed.</a:t>
          </a:r>
          <a:endParaRPr lang="ru-RU" sz="2400" dirty="0">
            <a:latin typeface="Arial" panose="020B0604020202020204" pitchFamily="34" charset="0"/>
            <a:cs typeface="Arial" panose="020B0604020202020204" pitchFamily="34" charset="0"/>
          </a:endParaRPr>
        </a:p>
      </dgm:t>
    </dgm:pt>
    <dgm:pt modelId="{560DF6E5-5040-4112-B033-A534CEB996C9}" type="parTrans" cxnId="{0B7E23F9-095D-49C4-AC26-9344693C3CCE}">
      <dgm:prSet/>
      <dgm:spPr/>
      <dgm:t>
        <a:bodyPr/>
        <a:lstStyle/>
        <a:p>
          <a:endParaRPr lang="ru-RU"/>
        </a:p>
      </dgm:t>
    </dgm:pt>
    <dgm:pt modelId="{18C95690-51A3-4098-BAC6-6FAC8FC7062D}" type="sibTrans" cxnId="{0B7E23F9-095D-49C4-AC26-9344693C3CCE}">
      <dgm:prSet/>
      <dgm:spPr/>
      <dgm:t>
        <a:bodyPr/>
        <a:lstStyle/>
        <a:p>
          <a:endParaRPr lang="ru-RU"/>
        </a:p>
      </dgm:t>
    </dgm:pt>
    <dgm:pt modelId="{C2868876-45A6-4F93-9829-D76C9564A8FE}">
      <dgm:prSet custT="1"/>
      <dgm:spPr/>
      <dgm:t>
        <a:bodyPr/>
        <a:lstStyle/>
        <a:p>
          <a:pPr rtl="0"/>
          <a:r>
            <a:rPr lang="en-US" sz="2400" dirty="0" smtClean="0">
              <a:latin typeface="Arial" panose="020B0604020202020204" pitchFamily="34" charset="0"/>
              <a:cs typeface="Arial" panose="020B0604020202020204" pitchFamily="34" charset="0"/>
            </a:rPr>
            <a:t>MCC count varies from 20 to 70 per year;</a:t>
          </a:r>
          <a:endParaRPr lang="ru-RU" sz="2400" dirty="0">
            <a:latin typeface="Arial" panose="020B0604020202020204" pitchFamily="34" charset="0"/>
            <a:cs typeface="Arial" panose="020B0604020202020204" pitchFamily="34" charset="0"/>
          </a:endParaRPr>
        </a:p>
      </dgm:t>
    </dgm:pt>
    <dgm:pt modelId="{9A48414D-46A6-4E64-9321-BFD99CBD3507}" type="parTrans" cxnId="{D2971599-6049-44E9-8450-3E5C7065C025}">
      <dgm:prSet/>
      <dgm:spPr/>
      <dgm:t>
        <a:bodyPr/>
        <a:lstStyle/>
        <a:p>
          <a:endParaRPr lang="ru-RU"/>
        </a:p>
      </dgm:t>
    </dgm:pt>
    <dgm:pt modelId="{9CA101C3-3A15-4CC9-AAF0-0FE0F902A06D}" type="sibTrans" cxnId="{D2971599-6049-44E9-8450-3E5C7065C025}">
      <dgm:prSet/>
      <dgm:spPr/>
      <dgm:t>
        <a:bodyPr/>
        <a:lstStyle/>
        <a:p>
          <a:endParaRPr lang="ru-RU"/>
        </a:p>
      </dgm:t>
    </dgm:pt>
    <dgm:pt modelId="{DF6E3EC9-7820-4E6F-94EA-051B72B33154}">
      <dgm:prSet custT="1"/>
      <dgm:spPr/>
      <dgm:t>
        <a:bodyPr/>
        <a:lstStyle/>
        <a:p>
          <a:pPr rtl="0"/>
          <a:r>
            <a:rPr lang="en-US" sz="2400" dirty="0" smtClean="0">
              <a:latin typeface="Arial" panose="020B0604020202020204" pitchFamily="34" charset="0"/>
              <a:cs typeface="Arial" panose="020B0604020202020204" pitchFamily="34" charset="0"/>
            </a:rPr>
            <a:t>We observe a two-year cycle variability in the characteristics of the MCCs in the south of Western Siberia during the study period.</a:t>
          </a:r>
          <a:endParaRPr lang="ru-RU" sz="2400" dirty="0" smtClean="0">
            <a:latin typeface="Arial" panose="020B0604020202020204" pitchFamily="34" charset="0"/>
            <a:cs typeface="Arial" panose="020B0604020202020204" pitchFamily="34" charset="0"/>
          </a:endParaRPr>
        </a:p>
      </dgm:t>
    </dgm:pt>
    <dgm:pt modelId="{8B3D8696-4938-4098-B599-F831BE9ADAFF}" type="parTrans" cxnId="{58CC548F-1384-498E-9C40-056CA0BF9AC4}">
      <dgm:prSet/>
      <dgm:spPr/>
      <dgm:t>
        <a:bodyPr/>
        <a:lstStyle/>
        <a:p>
          <a:endParaRPr lang="ru-RU"/>
        </a:p>
      </dgm:t>
    </dgm:pt>
    <dgm:pt modelId="{893F7127-9C4F-4226-A295-1373A2DC6062}" type="sibTrans" cxnId="{58CC548F-1384-498E-9C40-056CA0BF9AC4}">
      <dgm:prSet/>
      <dgm:spPr/>
      <dgm:t>
        <a:bodyPr/>
        <a:lstStyle/>
        <a:p>
          <a:endParaRPr lang="ru-RU"/>
        </a:p>
      </dgm:t>
    </dgm:pt>
    <dgm:pt modelId="{DE174951-5522-4092-846E-A1007EB24CF8}" type="pres">
      <dgm:prSet presAssocID="{8A367F47-8D30-474C-A621-FD6525941CFE}" presName="Name0" presStyleCnt="0">
        <dgm:presLayoutVars>
          <dgm:chMax val="7"/>
          <dgm:chPref val="7"/>
          <dgm:dir/>
        </dgm:presLayoutVars>
      </dgm:prSet>
      <dgm:spPr/>
      <dgm:t>
        <a:bodyPr/>
        <a:lstStyle/>
        <a:p>
          <a:endParaRPr lang="ru-RU"/>
        </a:p>
      </dgm:t>
    </dgm:pt>
    <dgm:pt modelId="{C162E62E-1A2B-428A-9C12-0B860669D8DC}" type="pres">
      <dgm:prSet presAssocID="{8A367F47-8D30-474C-A621-FD6525941CFE}" presName="Name1" presStyleCnt="0"/>
      <dgm:spPr/>
    </dgm:pt>
    <dgm:pt modelId="{A402C5CE-4F52-44B0-9C52-B4729EE70AFE}" type="pres">
      <dgm:prSet presAssocID="{8A367F47-8D30-474C-A621-FD6525941CFE}" presName="cycle" presStyleCnt="0"/>
      <dgm:spPr/>
    </dgm:pt>
    <dgm:pt modelId="{1B0E84C5-3F67-448C-A57D-F2A9BC7E49F5}" type="pres">
      <dgm:prSet presAssocID="{8A367F47-8D30-474C-A621-FD6525941CFE}" presName="srcNode" presStyleLbl="node1" presStyleIdx="0" presStyleCnt="3"/>
      <dgm:spPr/>
    </dgm:pt>
    <dgm:pt modelId="{0A2187B5-4BB7-4190-8B1B-53C128CCD6DB}" type="pres">
      <dgm:prSet presAssocID="{8A367F47-8D30-474C-A621-FD6525941CFE}" presName="conn" presStyleLbl="parChTrans1D2" presStyleIdx="0" presStyleCnt="1"/>
      <dgm:spPr/>
      <dgm:t>
        <a:bodyPr/>
        <a:lstStyle/>
        <a:p>
          <a:endParaRPr lang="ru-RU"/>
        </a:p>
      </dgm:t>
    </dgm:pt>
    <dgm:pt modelId="{79828152-2EFF-443D-B6F4-92BCC483D0E4}" type="pres">
      <dgm:prSet presAssocID="{8A367F47-8D30-474C-A621-FD6525941CFE}" presName="extraNode" presStyleLbl="node1" presStyleIdx="0" presStyleCnt="3"/>
      <dgm:spPr/>
    </dgm:pt>
    <dgm:pt modelId="{A83B7936-78ED-4670-BDF6-2D02EE9EEFA0}" type="pres">
      <dgm:prSet presAssocID="{8A367F47-8D30-474C-A621-FD6525941CFE}" presName="dstNode" presStyleLbl="node1" presStyleIdx="0" presStyleCnt="3"/>
      <dgm:spPr/>
    </dgm:pt>
    <dgm:pt modelId="{252A648A-8FB8-469C-94F7-062D7E096633}" type="pres">
      <dgm:prSet presAssocID="{C2868876-45A6-4F93-9829-D76C9564A8FE}" presName="text_1" presStyleLbl="node1" presStyleIdx="0" presStyleCnt="3" custScaleY="93381" custLinFactNeighborX="9" custLinFactNeighborY="-18330">
        <dgm:presLayoutVars>
          <dgm:bulletEnabled val="1"/>
        </dgm:presLayoutVars>
      </dgm:prSet>
      <dgm:spPr/>
      <dgm:t>
        <a:bodyPr/>
        <a:lstStyle/>
        <a:p>
          <a:endParaRPr lang="ru-RU"/>
        </a:p>
      </dgm:t>
    </dgm:pt>
    <dgm:pt modelId="{754E510A-388A-4CDD-862B-F2315FA34FD8}" type="pres">
      <dgm:prSet presAssocID="{C2868876-45A6-4F93-9829-D76C9564A8FE}" presName="accent_1" presStyleCnt="0"/>
      <dgm:spPr/>
    </dgm:pt>
    <dgm:pt modelId="{401731BA-FBAE-4DD1-8483-5A3B6F5A14D4}" type="pres">
      <dgm:prSet presAssocID="{C2868876-45A6-4F93-9829-D76C9564A8FE}" presName="accentRepeatNode" presStyleLbl="solidFgAcc1" presStyleIdx="0" presStyleCnt="3" custScaleX="81223" custScaleY="78424" custLinFactNeighborX="-10891" custLinFactNeighborY="-13693"/>
      <dgm:spPr/>
    </dgm:pt>
    <dgm:pt modelId="{97121CE6-48BA-45D0-97B0-A52453E6B564}" type="pres">
      <dgm:prSet presAssocID="{4992DDD9-CB37-47E1-9C9B-D883E6BC510A}" presName="text_2" presStyleLbl="node1" presStyleIdx="1" presStyleCnt="3" custScaleY="177380" custLinFactNeighborX="10" custLinFactNeighborY="-7420">
        <dgm:presLayoutVars>
          <dgm:bulletEnabled val="1"/>
        </dgm:presLayoutVars>
      </dgm:prSet>
      <dgm:spPr/>
      <dgm:t>
        <a:bodyPr/>
        <a:lstStyle/>
        <a:p>
          <a:endParaRPr lang="ru-RU"/>
        </a:p>
      </dgm:t>
    </dgm:pt>
    <dgm:pt modelId="{37192784-CEB7-4D6F-A1E0-07DFA772DA55}" type="pres">
      <dgm:prSet presAssocID="{4992DDD9-CB37-47E1-9C9B-D883E6BC510A}" presName="accent_2" presStyleCnt="0"/>
      <dgm:spPr/>
    </dgm:pt>
    <dgm:pt modelId="{89FAFD9F-AC0B-490D-9B8C-B46CA5398933}" type="pres">
      <dgm:prSet presAssocID="{4992DDD9-CB37-47E1-9C9B-D883E6BC510A}" presName="accentRepeatNode" presStyleLbl="solidFgAcc1" presStyleIdx="1" presStyleCnt="3" custScaleX="139138" custScaleY="136731" custLinFactNeighborX="-10548" custLinFactNeighborY="-6486"/>
      <dgm:spPr/>
      <dgm:t>
        <a:bodyPr/>
        <a:lstStyle/>
        <a:p>
          <a:endParaRPr lang="ru-RU"/>
        </a:p>
      </dgm:t>
    </dgm:pt>
    <dgm:pt modelId="{DE1DBD36-D651-4194-8D83-79EC904A2880}" type="pres">
      <dgm:prSet presAssocID="{DF6E3EC9-7820-4E6F-94EA-051B72B33154}" presName="text_3" presStyleLbl="node1" presStyleIdx="2" presStyleCnt="3" custScaleY="115823" custLinFactNeighborX="171" custLinFactNeighborY="21624">
        <dgm:presLayoutVars>
          <dgm:bulletEnabled val="1"/>
        </dgm:presLayoutVars>
      </dgm:prSet>
      <dgm:spPr/>
      <dgm:t>
        <a:bodyPr/>
        <a:lstStyle/>
        <a:p>
          <a:endParaRPr lang="ru-RU"/>
        </a:p>
      </dgm:t>
    </dgm:pt>
    <dgm:pt modelId="{CB35A9BA-55D6-417D-938F-91E66578208D}" type="pres">
      <dgm:prSet presAssocID="{DF6E3EC9-7820-4E6F-94EA-051B72B33154}" presName="accent_3" presStyleCnt="0"/>
      <dgm:spPr/>
    </dgm:pt>
    <dgm:pt modelId="{C4D669F1-50D4-46DE-9AE7-6E6609040F36}" type="pres">
      <dgm:prSet presAssocID="{DF6E3EC9-7820-4E6F-94EA-051B72B33154}" presName="accentRepeatNode" presStyleLbl="solidFgAcc1" presStyleIdx="2" presStyleCnt="3" custScaleX="90451" custScaleY="94946" custLinFactNeighborX="-10221" custLinFactNeighborY="16553"/>
      <dgm:spPr/>
    </dgm:pt>
  </dgm:ptLst>
  <dgm:cxnLst>
    <dgm:cxn modelId="{58CC548F-1384-498E-9C40-056CA0BF9AC4}" srcId="{8A367F47-8D30-474C-A621-FD6525941CFE}" destId="{DF6E3EC9-7820-4E6F-94EA-051B72B33154}" srcOrd="2" destOrd="0" parTransId="{8B3D8696-4938-4098-B599-F831BE9ADAFF}" sibTransId="{893F7127-9C4F-4226-A295-1373A2DC6062}"/>
    <dgm:cxn modelId="{FD73E430-3D64-49BD-8F97-C7B587D32D77}" type="presOf" srcId="{C2868876-45A6-4F93-9829-D76C9564A8FE}" destId="{252A648A-8FB8-469C-94F7-062D7E096633}" srcOrd="0" destOrd="0" presId="urn:microsoft.com/office/officeart/2008/layout/VerticalCurvedList"/>
    <dgm:cxn modelId="{4F4FEBC6-7BB2-419C-BE6B-88B079EE7D1A}" type="presOf" srcId="{DF6E3EC9-7820-4E6F-94EA-051B72B33154}" destId="{DE1DBD36-D651-4194-8D83-79EC904A2880}" srcOrd="0" destOrd="0" presId="urn:microsoft.com/office/officeart/2008/layout/VerticalCurvedList"/>
    <dgm:cxn modelId="{92420926-C987-4BC6-8131-3BEE617616D4}" type="presOf" srcId="{9CA101C3-3A15-4CC9-AAF0-0FE0F902A06D}" destId="{0A2187B5-4BB7-4190-8B1B-53C128CCD6DB}" srcOrd="0" destOrd="0" presId="urn:microsoft.com/office/officeart/2008/layout/VerticalCurvedList"/>
    <dgm:cxn modelId="{D2971599-6049-44E9-8450-3E5C7065C025}" srcId="{8A367F47-8D30-474C-A621-FD6525941CFE}" destId="{C2868876-45A6-4F93-9829-D76C9564A8FE}" srcOrd="0" destOrd="0" parTransId="{9A48414D-46A6-4E64-9321-BFD99CBD3507}" sibTransId="{9CA101C3-3A15-4CC9-AAF0-0FE0F902A06D}"/>
    <dgm:cxn modelId="{94268577-A11A-423E-9F51-3CCFAF0A78F7}" type="presOf" srcId="{8A367F47-8D30-474C-A621-FD6525941CFE}" destId="{DE174951-5522-4092-846E-A1007EB24CF8}" srcOrd="0" destOrd="0" presId="urn:microsoft.com/office/officeart/2008/layout/VerticalCurvedList"/>
    <dgm:cxn modelId="{0B7E23F9-095D-49C4-AC26-9344693C3CCE}" srcId="{8A367F47-8D30-474C-A621-FD6525941CFE}" destId="{4992DDD9-CB37-47E1-9C9B-D883E6BC510A}" srcOrd="1" destOrd="0" parTransId="{560DF6E5-5040-4112-B033-A534CEB996C9}" sibTransId="{18C95690-51A3-4098-BAC6-6FAC8FC7062D}"/>
    <dgm:cxn modelId="{458CA1B7-0DFF-45DE-8D40-7B23061A9159}" type="presOf" srcId="{4992DDD9-CB37-47E1-9C9B-D883E6BC510A}" destId="{97121CE6-48BA-45D0-97B0-A52453E6B564}" srcOrd="0" destOrd="0" presId="urn:microsoft.com/office/officeart/2008/layout/VerticalCurvedList"/>
    <dgm:cxn modelId="{D0D0A647-2B4B-4F80-9566-5FB11503A5B8}" type="presParOf" srcId="{DE174951-5522-4092-846E-A1007EB24CF8}" destId="{C162E62E-1A2B-428A-9C12-0B860669D8DC}" srcOrd="0" destOrd="0" presId="urn:microsoft.com/office/officeart/2008/layout/VerticalCurvedList"/>
    <dgm:cxn modelId="{A829E8DD-0E06-42D0-88C7-4F1D54307009}" type="presParOf" srcId="{C162E62E-1A2B-428A-9C12-0B860669D8DC}" destId="{A402C5CE-4F52-44B0-9C52-B4729EE70AFE}" srcOrd="0" destOrd="0" presId="urn:microsoft.com/office/officeart/2008/layout/VerticalCurvedList"/>
    <dgm:cxn modelId="{700159A8-EFDE-427D-913C-E14949FAFF4F}" type="presParOf" srcId="{A402C5CE-4F52-44B0-9C52-B4729EE70AFE}" destId="{1B0E84C5-3F67-448C-A57D-F2A9BC7E49F5}" srcOrd="0" destOrd="0" presId="urn:microsoft.com/office/officeart/2008/layout/VerticalCurvedList"/>
    <dgm:cxn modelId="{68D50C7D-34F0-4EDB-82B8-2E2F2A7B1CCD}" type="presParOf" srcId="{A402C5CE-4F52-44B0-9C52-B4729EE70AFE}" destId="{0A2187B5-4BB7-4190-8B1B-53C128CCD6DB}" srcOrd="1" destOrd="0" presId="urn:microsoft.com/office/officeart/2008/layout/VerticalCurvedList"/>
    <dgm:cxn modelId="{A9380606-3200-4DC7-8378-6ABE07BC445A}" type="presParOf" srcId="{A402C5CE-4F52-44B0-9C52-B4729EE70AFE}" destId="{79828152-2EFF-443D-B6F4-92BCC483D0E4}" srcOrd="2" destOrd="0" presId="urn:microsoft.com/office/officeart/2008/layout/VerticalCurvedList"/>
    <dgm:cxn modelId="{1324166D-8952-40E6-A520-D360BADC3CB4}" type="presParOf" srcId="{A402C5CE-4F52-44B0-9C52-B4729EE70AFE}" destId="{A83B7936-78ED-4670-BDF6-2D02EE9EEFA0}" srcOrd="3" destOrd="0" presId="urn:microsoft.com/office/officeart/2008/layout/VerticalCurvedList"/>
    <dgm:cxn modelId="{0E228908-BF54-4ABF-B5F1-A492453DD7C4}" type="presParOf" srcId="{C162E62E-1A2B-428A-9C12-0B860669D8DC}" destId="{252A648A-8FB8-469C-94F7-062D7E096633}" srcOrd="1" destOrd="0" presId="urn:microsoft.com/office/officeart/2008/layout/VerticalCurvedList"/>
    <dgm:cxn modelId="{DC94EAC6-2830-4CE5-A340-5A1A437988A7}" type="presParOf" srcId="{C162E62E-1A2B-428A-9C12-0B860669D8DC}" destId="{754E510A-388A-4CDD-862B-F2315FA34FD8}" srcOrd="2" destOrd="0" presId="urn:microsoft.com/office/officeart/2008/layout/VerticalCurvedList"/>
    <dgm:cxn modelId="{B6517A70-1345-41DC-916C-142A8F439A0D}" type="presParOf" srcId="{754E510A-388A-4CDD-862B-F2315FA34FD8}" destId="{401731BA-FBAE-4DD1-8483-5A3B6F5A14D4}" srcOrd="0" destOrd="0" presId="urn:microsoft.com/office/officeart/2008/layout/VerticalCurvedList"/>
    <dgm:cxn modelId="{5F6264BC-D445-488A-A55A-C9E253F19357}" type="presParOf" srcId="{C162E62E-1A2B-428A-9C12-0B860669D8DC}" destId="{97121CE6-48BA-45D0-97B0-A52453E6B564}" srcOrd="3" destOrd="0" presId="urn:microsoft.com/office/officeart/2008/layout/VerticalCurvedList"/>
    <dgm:cxn modelId="{F451F655-3057-4EF5-BC51-C9CAC0FF86C2}" type="presParOf" srcId="{C162E62E-1A2B-428A-9C12-0B860669D8DC}" destId="{37192784-CEB7-4D6F-A1E0-07DFA772DA55}" srcOrd="4" destOrd="0" presId="urn:microsoft.com/office/officeart/2008/layout/VerticalCurvedList"/>
    <dgm:cxn modelId="{8B8A184F-4CAE-41B6-83B2-DBD6D2BF8BD0}" type="presParOf" srcId="{37192784-CEB7-4D6F-A1E0-07DFA772DA55}" destId="{89FAFD9F-AC0B-490D-9B8C-B46CA5398933}" srcOrd="0" destOrd="0" presId="urn:microsoft.com/office/officeart/2008/layout/VerticalCurvedList"/>
    <dgm:cxn modelId="{8BEE3146-36F1-49B2-B29A-1C99D45B30AF}" type="presParOf" srcId="{C162E62E-1A2B-428A-9C12-0B860669D8DC}" destId="{DE1DBD36-D651-4194-8D83-79EC904A2880}" srcOrd="5" destOrd="0" presId="urn:microsoft.com/office/officeart/2008/layout/VerticalCurvedList"/>
    <dgm:cxn modelId="{2199E4B1-F64B-4772-9DBC-5575615158F2}" type="presParOf" srcId="{C162E62E-1A2B-428A-9C12-0B860669D8DC}" destId="{CB35A9BA-55D6-417D-938F-91E66578208D}" srcOrd="6" destOrd="0" presId="urn:microsoft.com/office/officeart/2008/layout/VerticalCurvedList"/>
    <dgm:cxn modelId="{157807D2-C0E0-4F61-BC3E-5F319BDD88F2}" type="presParOf" srcId="{CB35A9BA-55D6-417D-938F-91E66578208D}" destId="{C4D669F1-50D4-46DE-9AE7-6E6609040F3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AEB20-E96B-4500-BB21-E8134411C3C4}">
      <dsp:nvSpPr>
        <dsp:cNvPr id="0" name=""/>
        <dsp:cNvSpPr/>
      </dsp:nvSpPr>
      <dsp:spPr>
        <a:xfrm>
          <a:off x="0" y="491"/>
          <a:ext cx="7580671"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411E03-BD88-44B2-850A-6714917C4591}">
      <dsp:nvSpPr>
        <dsp:cNvPr id="0" name=""/>
        <dsp:cNvSpPr/>
      </dsp:nvSpPr>
      <dsp:spPr>
        <a:xfrm>
          <a:off x="0" y="491"/>
          <a:ext cx="7580671" cy="805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1. What is the mesoscale convective complex (MCC)?</a:t>
          </a:r>
          <a:endParaRPr lang="ru-RU" sz="2400" kern="1200" dirty="0">
            <a:latin typeface="Arial" panose="020B0604020202020204" pitchFamily="34" charset="0"/>
            <a:cs typeface="Arial" panose="020B0604020202020204" pitchFamily="34" charset="0"/>
          </a:endParaRPr>
        </a:p>
      </dsp:txBody>
      <dsp:txXfrm>
        <a:off x="0" y="491"/>
        <a:ext cx="7580671" cy="805452"/>
      </dsp:txXfrm>
    </dsp:sp>
    <dsp:sp modelId="{6AA80F0D-6E4B-48E5-8A5A-DC659678AC0D}">
      <dsp:nvSpPr>
        <dsp:cNvPr id="0" name=""/>
        <dsp:cNvSpPr/>
      </dsp:nvSpPr>
      <dsp:spPr>
        <a:xfrm>
          <a:off x="0" y="805944"/>
          <a:ext cx="7580671"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42072-7001-4298-81D7-9D8434301725}">
      <dsp:nvSpPr>
        <dsp:cNvPr id="0" name=""/>
        <dsp:cNvSpPr/>
      </dsp:nvSpPr>
      <dsp:spPr>
        <a:xfrm>
          <a:off x="0" y="805944"/>
          <a:ext cx="7580671" cy="805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smtClean="0">
              <a:latin typeface="Arial" panose="020B0604020202020204" pitchFamily="34" charset="0"/>
              <a:cs typeface="Arial" panose="020B0604020202020204" pitchFamily="34" charset="0"/>
            </a:rPr>
            <a:t>2. The study</a:t>
          </a:r>
          <a:endParaRPr lang="ru-RU" sz="2400" kern="1200">
            <a:latin typeface="Arial" panose="020B0604020202020204" pitchFamily="34" charset="0"/>
            <a:cs typeface="Arial" panose="020B0604020202020204" pitchFamily="34" charset="0"/>
          </a:endParaRPr>
        </a:p>
      </dsp:txBody>
      <dsp:txXfrm>
        <a:off x="0" y="805944"/>
        <a:ext cx="7580671" cy="805452"/>
      </dsp:txXfrm>
    </dsp:sp>
    <dsp:sp modelId="{E4CA58C0-8305-4091-B0B5-A17425C81CE6}">
      <dsp:nvSpPr>
        <dsp:cNvPr id="0" name=""/>
        <dsp:cNvSpPr/>
      </dsp:nvSpPr>
      <dsp:spPr>
        <a:xfrm>
          <a:off x="0" y="1611396"/>
          <a:ext cx="7580671"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7C6D30-6637-45A5-BC86-6DC02CAB8F33}">
      <dsp:nvSpPr>
        <dsp:cNvPr id="0" name=""/>
        <dsp:cNvSpPr/>
      </dsp:nvSpPr>
      <dsp:spPr>
        <a:xfrm>
          <a:off x="0" y="1611396"/>
          <a:ext cx="7580671" cy="805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3. Spatial and temporal assessment of the MCC in the south of Western Siberia</a:t>
          </a:r>
          <a:endParaRPr lang="ru-RU" sz="2400" kern="1200" dirty="0">
            <a:latin typeface="Arial" panose="020B0604020202020204" pitchFamily="34" charset="0"/>
            <a:cs typeface="Arial" panose="020B0604020202020204" pitchFamily="34" charset="0"/>
          </a:endParaRPr>
        </a:p>
      </dsp:txBody>
      <dsp:txXfrm>
        <a:off x="0" y="1611396"/>
        <a:ext cx="7580671" cy="805452"/>
      </dsp:txXfrm>
    </dsp:sp>
    <dsp:sp modelId="{A2AE367E-7F8B-4DCC-AD75-8B1B733B2EF2}">
      <dsp:nvSpPr>
        <dsp:cNvPr id="0" name=""/>
        <dsp:cNvSpPr/>
      </dsp:nvSpPr>
      <dsp:spPr>
        <a:xfrm>
          <a:off x="0" y="2416848"/>
          <a:ext cx="7580671"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B5BD14-F7B0-4097-A9BD-1F93C6768339}">
      <dsp:nvSpPr>
        <dsp:cNvPr id="0" name=""/>
        <dsp:cNvSpPr/>
      </dsp:nvSpPr>
      <dsp:spPr>
        <a:xfrm>
          <a:off x="0" y="2416848"/>
          <a:ext cx="7580671" cy="805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4. The calculation of statistical characteristics</a:t>
          </a:r>
          <a:endParaRPr lang="ru-RU" sz="2400" kern="1200" dirty="0">
            <a:latin typeface="Arial" panose="020B0604020202020204" pitchFamily="34" charset="0"/>
            <a:cs typeface="Arial" panose="020B0604020202020204" pitchFamily="34" charset="0"/>
          </a:endParaRPr>
        </a:p>
      </dsp:txBody>
      <dsp:txXfrm>
        <a:off x="0" y="2416848"/>
        <a:ext cx="7580671" cy="805452"/>
      </dsp:txXfrm>
    </dsp:sp>
    <dsp:sp modelId="{8B60EFC4-91F6-4651-8D39-31B0FE53F9BD}">
      <dsp:nvSpPr>
        <dsp:cNvPr id="0" name=""/>
        <dsp:cNvSpPr/>
      </dsp:nvSpPr>
      <dsp:spPr>
        <a:xfrm>
          <a:off x="0" y="3222300"/>
          <a:ext cx="7580671" cy="0"/>
        </a:xfrm>
        <a:prstGeom prst="line">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80792B-8B43-45C0-A6FF-D5B9079B72E1}">
      <dsp:nvSpPr>
        <dsp:cNvPr id="0" name=""/>
        <dsp:cNvSpPr/>
      </dsp:nvSpPr>
      <dsp:spPr>
        <a:xfrm>
          <a:off x="0" y="3222300"/>
          <a:ext cx="7580671" cy="805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5. Conclusion</a:t>
          </a:r>
          <a:endParaRPr lang="ru-RU" sz="2400" kern="1200" dirty="0">
            <a:latin typeface="Arial" panose="020B0604020202020204" pitchFamily="34" charset="0"/>
            <a:cs typeface="Arial" panose="020B0604020202020204" pitchFamily="34" charset="0"/>
          </a:endParaRPr>
        </a:p>
      </dsp:txBody>
      <dsp:txXfrm>
        <a:off x="0" y="3222300"/>
        <a:ext cx="7580671" cy="805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BC189-29C0-485C-8729-C0F3EDA25542}">
      <dsp:nvSpPr>
        <dsp:cNvPr id="0" name=""/>
        <dsp:cNvSpPr/>
      </dsp:nvSpPr>
      <dsp:spPr>
        <a:xfrm>
          <a:off x="0" y="469691"/>
          <a:ext cx="3324640" cy="1806524"/>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8029" tIns="645668" rIns="25802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latin typeface="Arial" panose="020B0604020202020204" pitchFamily="34" charset="0"/>
              <a:cs typeface="Arial" panose="020B0604020202020204" pitchFamily="34" charset="0"/>
            </a:rPr>
            <a:t>from April </a:t>
          </a:r>
          <a:r>
            <a:rPr lang="en-US" sz="2400" kern="1200" smtClean="0">
              <a:latin typeface="Arial" panose="020B0604020202020204" pitchFamily="34" charset="0"/>
              <a:cs typeface="Arial" panose="020B0604020202020204" pitchFamily="34" charset="0"/>
            </a:rPr>
            <a:t>to September      2010-2019</a:t>
          </a:r>
          <a:endParaRPr lang="ru-RU" sz="2400" kern="1200" dirty="0">
            <a:latin typeface="Arial" panose="020B0604020202020204" pitchFamily="34" charset="0"/>
            <a:cs typeface="Arial" panose="020B0604020202020204" pitchFamily="34" charset="0"/>
          </a:endParaRPr>
        </a:p>
      </dsp:txBody>
      <dsp:txXfrm>
        <a:off x="0" y="469691"/>
        <a:ext cx="3324640" cy="1806524"/>
      </dsp:txXfrm>
    </dsp:sp>
    <dsp:sp modelId="{AB08B83F-3FE2-4268-AECF-7CA8BBBD7BD9}">
      <dsp:nvSpPr>
        <dsp:cNvPr id="0" name=""/>
        <dsp:cNvSpPr/>
      </dsp:nvSpPr>
      <dsp:spPr>
        <a:xfrm>
          <a:off x="166232" y="12131"/>
          <a:ext cx="2327248" cy="915120"/>
        </a:xfrm>
        <a:prstGeom prst="roundRect">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964" tIns="0" rIns="87964" bIns="0" numCol="1" spcCol="1270" anchor="ctr"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Study period</a:t>
          </a:r>
          <a:r>
            <a:rPr lang="ru-RU" sz="2400" b="0" kern="1200" dirty="0" smtClean="0">
              <a:latin typeface="Arial" panose="020B0604020202020204" pitchFamily="34" charset="0"/>
              <a:cs typeface="Arial" panose="020B0604020202020204" pitchFamily="34" charset="0"/>
            </a:rPr>
            <a:t>:</a:t>
          </a:r>
          <a:endParaRPr lang="ru-RU" sz="2400" kern="1200" dirty="0">
            <a:latin typeface="Arial" panose="020B0604020202020204" pitchFamily="34" charset="0"/>
            <a:cs typeface="Arial" panose="020B0604020202020204" pitchFamily="34" charset="0"/>
          </a:endParaRPr>
        </a:p>
      </dsp:txBody>
      <dsp:txXfrm>
        <a:off x="210904" y="56803"/>
        <a:ext cx="2237904" cy="825776"/>
      </dsp:txXfrm>
    </dsp:sp>
    <dsp:sp modelId="{392417EF-17F4-4151-8804-9E2EF30814DC}">
      <dsp:nvSpPr>
        <dsp:cNvPr id="0" name=""/>
        <dsp:cNvSpPr/>
      </dsp:nvSpPr>
      <dsp:spPr>
        <a:xfrm>
          <a:off x="0" y="2913308"/>
          <a:ext cx="3324640" cy="185535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8029" tIns="645668" rIns="258029" bIns="170688"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ru-RU" sz="2400" b="0" kern="1200" dirty="0" smtClean="0">
              <a:latin typeface="Arial" panose="020B0604020202020204" pitchFamily="34" charset="0"/>
              <a:cs typeface="Arial" panose="020B0604020202020204" pitchFamily="34" charset="0"/>
            </a:rPr>
            <a:t> </a:t>
          </a:r>
          <a:r>
            <a:rPr lang="en-US" sz="2400" b="0" kern="1200" dirty="0" smtClean="0">
              <a:latin typeface="Arial" panose="020B0604020202020204" pitchFamily="34" charset="0"/>
              <a:cs typeface="Arial" panose="020B0604020202020204" pitchFamily="34" charset="0"/>
            </a:rPr>
            <a:t>S</a:t>
          </a:r>
          <a:r>
            <a:rPr lang="en-US" sz="2400" kern="1200" dirty="0" smtClean="0">
              <a:latin typeface="Arial" panose="020B0604020202020204" pitchFamily="34" charset="0"/>
              <a:cs typeface="Arial" panose="020B0604020202020204" pitchFamily="34" charset="0"/>
            </a:rPr>
            <a:t>outh of Western Siberia                  </a:t>
          </a:r>
          <a:r>
            <a:rPr lang="en-US" sz="2200" kern="1200" dirty="0" smtClean="0">
              <a:latin typeface="Arial" panose="020B0604020202020204" pitchFamily="34" charset="0"/>
              <a:cs typeface="Arial" panose="020B0604020202020204" pitchFamily="34" charset="0"/>
            </a:rPr>
            <a:t>(50–60 º N, 70–90 º E)</a:t>
          </a:r>
          <a:endParaRPr lang="ru-RU" sz="2200" kern="1200" dirty="0" smtClean="0">
            <a:latin typeface="Arial" panose="020B0604020202020204" pitchFamily="34" charset="0"/>
            <a:cs typeface="Arial" panose="020B0604020202020204" pitchFamily="34" charset="0"/>
          </a:endParaRPr>
        </a:p>
      </dsp:txBody>
      <dsp:txXfrm>
        <a:off x="0" y="2913308"/>
        <a:ext cx="3324640" cy="1855350"/>
      </dsp:txXfrm>
    </dsp:sp>
    <dsp:sp modelId="{82EFE101-3D4A-49CE-9CBE-F2903F243132}">
      <dsp:nvSpPr>
        <dsp:cNvPr id="0" name=""/>
        <dsp:cNvSpPr/>
      </dsp:nvSpPr>
      <dsp:spPr>
        <a:xfrm>
          <a:off x="166232" y="2443616"/>
          <a:ext cx="2327248" cy="915120"/>
        </a:xfrm>
        <a:prstGeom prst="roundRect">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964" tIns="0" rIns="87964" bIns="0" numCol="1" spcCol="1270" anchor="ctr"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Study area</a:t>
          </a:r>
          <a:r>
            <a:rPr lang="ru-RU" sz="2400" b="0" kern="1200" dirty="0" smtClean="0">
              <a:latin typeface="Arial" panose="020B0604020202020204" pitchFamily="34" charset="0"/>
              <a:cs typeface="Arial" panose="020B0604020202020204" pitchFamily="34" charset="0"/>
            </a:rPr>
            <a:t>:</a:t>
          </a:r>
          <a:endParaRPr lang="ru-RU" sz="2400" kern="1200" dirty="0">
            <a:latin typeface="Arial" panose="020B0604020202020204" pitchFamily="34" charset="0"/>
            <a:cs typeface="Arial" panose="020B0604020202020204" pitchFamily="34" charset="0"/>
          </a:endParaRPr>
        </a:p>
      </dsp:txBody>
      <dsp:txXfrm>
        <a:off x="210904" y="2488288"/>
        <a:ext cx="2237904"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37C68-82E5-4646-84EB-F6DD6E4F5551}">
      <dsp:nvSpPr>
        <dsp:cNvPr id="0" name=""/>
        <dsp:cNvSpPr/>
      </dsp:nvSpPr>
      <dsp:spPr>
        <a:xfrm>
          <a:off x="261219" y="463703"/>
          <a:ext cx="2471483" cy="1615910"/>
        </a:xfrm>
        <a:prstGeom prst="rect">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RGB images from satellites Agua, Terra, Suomi NPP</a:t>
          </a:r>
          <a:r>
            <a:rPr lang="ru-RU" sz="2400" kern="1200" dirty="0" smtClean="0">
              <a:latin typeface="Arial" panose="020B0604020202020204" pitchFamily="34" charset="0"/>
              <a:cs typeface="Arial" panose="020B0604020202020204" pitchFamily="34" charset="0"/>
            </a:rPr>
            <a:t>; </a:t>
          </a:r>
          <a:endParaRPr lang="ru-RU" sz="2400" kern="1200" dirty="0">
            <a:latin typeface="Arial" panose="020B0604020202020204" pitchFamily="34" charset="0"/>
            <a:cs typeface="Arial" panose="020B0604020202020204" pitchFamily="34" charset="0"/>
          </a:endParaRPr>
        </a:p>
      </dsp:txBody>
      <dsp:txXfrm>
        <a:off x="261219" y="463703"/>
        <a:ext cx="2471483" cy="1615910"/>
      </dsp:txXfrm>
    </dsp:sp>
    <dsp:sp modelId="{8515BB09-C137-4BB0-AA28-A6589AF9F456}">
      <dsp:nvSpPr>
        <dsp:cNvPr id="0" name=""/>
        <dsp:cNvSpPr/>
      </dsp:nvSpPr>
      <dsp:spPr>
        <a:xfrm>
          <a:off x="298718" y="2622304"/>
          <a:ext cx="2396485" cy="1232981"/>
        </a:xfrm>
        <a:prstGeom prst="rect">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Cloud product ATML2</a:t>
          </a:r>
          <a:endParaRPr lang="ru-RU" sz="2400" kern="1200" dirty="0">
            <a:latin typeface="Arial" panose="020B0604020202020204" pitchFamily="34" charset="0"/>
            <a:cs typeface="Arial" panose="020B0604020202020204" pitchFamily="34" charset="0"/>
          </a:endParaRPr>
        </a:p>
      </dsp:txBody>
      <dsp:txXfrm>
        <a:off x="298718" y="2622304"/>
        <a:ext cx="2396485" cy="1232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E1909-C1F1-47EB-A0A5-39EDBA692596}">
      <dsp:nvSpPr>
        <dsp:cNvPr id="0" name=""/>
        <dsp:cNvSpPr/>
      </dsp:nvSpPr>
      <dsp:spPr>
        <a:xfrm>
          <a:off x="-13711" y="32951"/>
          <a:ext cx="3633620" cy="754920"/>
        </a:xfrm>
        <a:prstGeom prst="roundRect">
          <a:avLst>
            <a:gd name="adj" fmla="val 10000"/>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300" kern="1200" dirty="0" smtClean="0">
              <a:latin typeface="Arial" panose="020B0604020202020204" pitchFamily="34" charset="0"/>
              <a:cs typeface="Arial" panose="020B0604020202020204" pitchFamily="34" charset="0"/>
            </a:rPr>
            <a:t>Cloud Top Temperature </a:t>
          </a:r>
          <a:endParaRPr lang="ru-RU" sz="2300" kern="1200" dirty="0" smtClean="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300" kern="1200" dirty="0" smtClean="0">
              <a:latin typeface="Arial" panose="020B0604020202020204" pitchFamily="34" charset="0"/>
              <a:cs typeface="Arial" panose="020B0604020202020204" pitchFamily="34" charset="0"/>
            </a:rPr>
            <a:t>≤ 200 K (-32 º</a:t>
          </a:r>
          <a:r>
            <a:rPr lang="ru-RU" sz="2300" kern="1200" dirty="0" smtClean="0">
              <a:latin typeface="Arial" panose="020B0604020202020204" pitchFamily="34" charset="0"/>
              <a:cs typeface="Arial" panose="020B0604020202020204" pitchFamily="34" charset="0"/>
            </a:rPr>
            <a:t>С</a:t>
          </a:r>
          <a:r>
            <a:rPr lang="en-US" sz="2300" kern="1200" dirty="0" smtClean="0">
              <a:latin typeface="Arial" panose="020B0604020202020204" pitchFamily="34" charset="0"/>
              <a:cs typeface="Arial" panose="020B0604020202020204" pitchFamily="34" charset="0"/>
            </a:rPr>
            <a:t>);</a:t>
          </a:r>
          <a:endParaRPr lang="ru-RU" sz="2300" kern="1200" dirty="0" smtClean="0">
            <a:latin typeface="Arial" panose="020B0604020202020204" pitchFamily="34" charset="0"/>
            <a:cs typeface="Arial" panose="020B0604020202020204" pitchFamily="34" charset="0"/>
          </a:endParaRPr>
        </a:p>
      </dsp:txBody>
      <dsp:txXfrm>
        <a:off x="8400" y="55062"/>
        <a:ext cx="3589398" cy="710698"/>
      </dsp:txXfrm>
    </dsp:sp>
    <dsp:sp modelId="{0C1E3E2A-FF40-4B40-9D58-0B062C111F47}">
      <dsp:nvSpPr>
        <dsp:cNvPr id="0" name=""/>
        <dsp:cNvSpPr/>
      </dsp:nvSpPr>
      <dsp:spPr>
        <a:xfrm rot="5400000">
          <a:off x="1666957" y="799537"/>
          <a:ext cx="272283" cy="339714"/>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1701185" y="833253"/>
        <a:ext cx="203828" cy="190598"/>
      </dsp:txXfrm>
    </dsp:sp>
    <dsp:sp modelId="{AB675688-5A16-4C11-BAA6-5839AA781434}">
      <dsp:nvSpPr>
        <dsp:cNvPr id="0" name=""/>
        <dsp:cNvSpPr/>
      </dsp:nvSpPr>
      <dsp:spPr>
        <a:xfrm>
          <a:off x="-13711" y="1150916"/>
          <a:ext cx="3633620" cy="754920"/>
        </a:xfrm>
        <a:prstGeom prst="roundRect">
          <a:avLst>
            <a:gd name="adj" fmla="val 10000"/>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The area of the MCC </a:t>
          </a:r>
        </a:p>
        <a:p>
          <a:pPr lvl="0" algn="ctr" defTabSz="1022350" rtl="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 104 km</a:t>
          </a:r>
          <a:r>
            <a:rPr lang="en-US" sz="2300" kern="1200" baseline="30000" dirty="0" smtClean="0">
              <a:latin typeface="Arial" panose="020B0604020202020204" pitchFamily="34" charset="0"/>
              <a:cs typeface="Arial" panose="020B0604020202020204" pitchFamily="34" charset="0"/>
            </a:rPr>
            <a:t>2</a:t>
          </a:r>
          <a:r>
            <a:rPr lang="en-US" sz="2300" kern="1200" dirty="0" smtClean="0">
              <a:latin typeface="Arial" panose="020B0604020202020204" pitchFamily="34" charset="0"/>
              <a:cs typeface="Arial" panose="020B0604020202020204" pitchFamily="34" charset="0"/>
            </a:rPr>
            <a:t>;</a:t>
          </a:r>
          <a:endParaRPr lang="ru-RU" sz="2300" kern="1200" baseline="30000" dirty="0">
            <a:latin typeface="Arial" panose="020B0604020202020204" pitchFamily="34" charset="0"/>
            <a:cs typeface="Arial" panose="020B0604020202020204" pitchFamily="34" charset="0"/>
          </a:endParaRPr>
        </a:p>
      </dsp:txBody>
      <dsp:txXfrm>
        <a:off x="8400" y="1173027"/>
        <a:ext cx="3589398" cy="710698"/>
      </dsp:txXfrm>
    </dsp:sp>
    <dsp:sp modelId="{A6BA09CD-B7C8-4728-A67D-ED8262141028}">
      <dsp:nvSpPr>
        <dsp:cNvPr id="0" name=""/>
        <dsp:cNvSpPr/>
      </dsp:nvSpPr>
      <dsp:spPr>
        <a:xfrm rot="5400000">
          <a:off x="1666979" y="1917472"/>
          <a:ext cx="272238" cy="339714"/>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5400000">
        <a:off x="1701185" y="1951210"/>
        <a:ext cx="203828" cy="190567"/>
      </dsp:txXfrm>
    </dsp:sp>
    <dsp:sp modelId="{55E4C4F8-31D8-4B1E-8A6B-BA89EA7C7A3F}">
      <dsp:nvSpPr>
        <dsp:cNvPr id="0" name=""/>
        <dsp:cNvSpPr/>
      </dsp:nvSpPr>
      <dsp:spPr>
        <a:xfrm>
          <a:off x="-13711" y="2268821"/>
          <a:ext cx="3633620" cy="754920"/>
        </a:xfrm>
        <a:prstGeom prst="roundRect">
          <a:avLst>
            <a:gd name="adj" fmla="val 10000"/>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Cloud Optical Thickness </a:t>
          </a:r>
        </a:p>
        <a:p>
          <a:pPr lvl="0" algn="ctr" defTabSz="1022350" rtl="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 30</a:t>
          </a:r>
          <a:r>
            <a:rPr lang="ru-RU" sz="2300" kern="1200" dirty="0" smtClean="0">
              <a:latin typeface="Arial" panose="020B0604020202020204" pitchFamily="34" charset="0"/>
              <a:cs typeface="Arial" panose="020B0604020202020204" pitchFamily="34" charset="0"/>
            </a:rPr>
            <a:t>;</a:t>
          </a:r>
          <a:endParaRPr lang="ru-RU" sz="2300" kern="1200" baseline="30000" dirty="0">
            <a:latin typeface="Arial" panose="020B0604020202020204" pitchFamily="34" charset="0"/>
            <a:cs typeface="Arial" panose="020B0604020202020204" pitchFamily="34" charset="0"/>
          </a:endParaRPr>
        </a:p>
      </dsp:txBody>
      <dsp:txXfrm>
        <a:off x="8400" y="2290932"/>
        <a:ext cx="3589398" cy="710698"/>
      </dsp:txXfrm>
    </dsp:sp>
    <dsp:sp modelId="{6A7B5275-560E-4B64-A481-32942CBBF4FE}">
      <dsp:nvSpPr>
        <dsp:cNvPr id="0" name=""/>
        <dsp:cNvSpPr/>
      </dsp:nvSpPr>
      <dsp:spPr>
        <a:xfrm rot="5400000">
          <a:off x="1660028" y="3044645"/>
          <a:ext cx="286140" cy="339714"/>
        </a:xfrm>
        <a:prstGeom prst="rightArrow">
          <a:avLst>
            <a:gd name="adj1" fmla="val 60000"/>
            <a:gd name="adj2" fmla="val 50000"/>
          </a:avLst>
        </a:prstGeom>
        <a:solidFill>
          <a:schemeClr val="accent2">
            <a:tint val="60000"/>
            <a:hueOff val="0"/>
            <a:satOff val="0"/>
            <a:lumOff val="0"/>
            <a:alphaOff val="0"/>
          </a:schemeClr>
        </a:solidFill>
        <a:ln>
          <a:noFill/>
        </a:ln>
        <a:effectLst>
          <a:outerShdw blurRad="381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ru-RU" sz="1500" kern="1200"/>
        </a:p>
      </dsp:txBody>
      <dsp:txXfrm rot="-5400000">
        <a:off x="1701184" y="3071432"/>
        <a:ext cx="203828" cy="200298"/>
      </dsp:txXfrm>
    </dsp:sp>
    <dsp:sp modelId="{10D93F24-0F30-4AFB-AD3E-913F6AD3494E}">
      <dsp:nvSpPr>
        <dsp:cNvPr id="0" name=""/>
        <dsp:cNvSpPr/>
      </dsp:nvSpPr>
      <dsp:spPr>
        <a:xfrm>
          <a:off x="0" y="3405262"/>
          <a:ext cx="3606198" cy="754920"/>
        </a:xfrm>
        <a:prstGeom prst="roundRect">
          <a:avLst>
            <a:gd name="adj" fmla="val 10000"/>
          </a:avLst>
        </a:prstGeom>
        <a:gradFill rotWithShape="0">
          <a:gsLst>
            <a:gs pos="0">
              <a:schemeClr val="accent2">
                <a:hueOff val="0"/>
                <a:satOff val="0"/>
                <a:lumOff val="0"/>
                <a:alphaOff val="0"/>
                <a:tint val="83000"/>
                <a:shade val="100000"/>
                <a:alpha val="100000"/>
                <a:hueMod val="100000"/>
                <a:satMod val="220000"/>
                <a:lumMod val="90000"/>
              </a:schemeClr>
            </a:gs>
            <a:gs pos="76000">
              <a:schemeClr val="accent2">
                <a:hueOff val="0"/>
                <a:satOff val="0"/>
                <a:lumOff val="0"/>
                <a:alphaOff val="0"/>
                <a:shade val="100000"/>
              </a:schemeClr>
            </a:gs>
            <a:gs pos="100000">
              <a:schemeClr val="accent2">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latin typeface="Arial" panose="020B0604020202020204" pitchFamily="34" charset="0"/>
              <a:cs typeface="Arial" panose="020B0604020202020204" pitchFamily="34" charset="0"/>
            </a:rPr>
            <a:t>A total of 462 cases of passing the MCC.</a:t>
          </a:r>
          <a:endParaRPr lang="ru-RU" sz="2300" kern="1200" dirty="0">
            <a:latin typeface="Arial" panose="020B0604020202020204" pitchFamily="34" charset="0"/>
            <a:cs typeface="Arial" panose="020B0604020202020204" pitchFamily="34" charset="0"/>
          </a:endParaRPr>
        </a:p>
      </dsp:txBody>
      <dsp:txXfrm>
        <a:off x="22111" y="3427373"/>
        <a:ext cx="3561976" cy="710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87B5-4BB7-4190-8B1B-53C128CCD6DB}">
      <dsp:nvSpPr>
        <dsp:cNvPr id="0" name=""/>
        <dsp:cNvSpPr/>
      </dsp:nvSpPr>
      <dsp:spPr>
        <a:xfrm>
          <a:off x="-5617771" y="-859997"/>
          <a:ext cx="6688583" cy="6688583"/>
        </a:xfrm>
        <a:prstGeom prst="blockArc">
          <a:avLst>
            <a:gd name="adj1" fmla="val 18900000"/>
            <a:gd name="adj2" fmla="val 2700000"/>
            <a:gd name="adj3" fmla="val 323"/>
          </a:avLst>
        </a:pr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2A648A-8FB8-469C-94F7-062D7E096633}">
      <dsp:nvSpPr>
        <dsp:cNvPr id="0" name=""/>
        <dsp:cNvSpPr/>
      </dsp:nvSpPr>
      <dsp:spPr>
        <a:xfrm>
          <a:off x="689471" y="347597"/>
          <a:ext cx="8202913" cy="927943"/>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764"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MCC count varies from 20 to 70 per year;</a:t>
          </a:r>
          <a:endParaRPr lang="ru-RU" sz="2400" kern="1200" dirty="0">
            <a:latin typeface="Arial" panose="020B0604020202020204" pitchFamily="34" charset="0"/>
            <a:cs typeface="Arial" panose="020B0604020202020204" pitchFamily="34" charset="0"/>
          </a:endParaRPr>
        </a:p>
      </dsp:txBody>
      <dsp:txXfrm>
        <a:off x="689471" y="347597"/>
        <a:ext cx="8202913" cy="927943"/>
      </dsp:txXfrm>
    </dsp:sp>
    <dsp:sp modelId="{401731BA-FBAE-4DD1-8483-5A3B6F5A14D4}">
      <dsp:nvSpPr>
        <dsp:cNvPr id="0" name=""/>
        <dsp:cNvSpPr/>
      </dsp:nvSpPr>
      <dsp:spPr>
        <a:xfrm>
          <a:off x="48996" y="336559"/>
          <a:ext cx="1008909" cy="974141"/>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121CE6-48BA-45D0-97B0-A52453E6B564}">
      <dsp:nvSpPr>
        <dsp:cNvPr id="0" name=""/>
        <dsp:cNvSpPr/>
      </dsp:nvSpPr>
      <dsp:spPr>
        <a:xfrm>
          <a:off x="1050733" y="1529232"/>
          <a:ext cx="7841696" cy="1762656"/>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764"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the MCCs are mostly localized in the southeastern part of the study area. In years when strong forest fires in Siberia were recorded, MCC distribution can be significantly disturbed.</a:t>
          </a:r>
          <a:endParaRPr lang="ru-RU" sz="2400" kern="1200" dirty="0">
            <a:latin typeface="Arial" panose="020B0604020202020204" pitchFamily="34" charset="0"/>
            <a:cs typeface="Arial" panose="020B0604020202020204" pitchFamily="34" charset="0"/>
          </a:endParaRPr>
        </a:p>
      </dsp:txBody>
      <dsp:txXfrm>
        <a:off x="1050733" y="1529232"/>
        <a:ext cx="7841696" cy="1762656"/>
      </dsp:txXfrm>
    </dsp:sp>
    <dsp:sp modelId="{89FAFD9F-AC0B-490D-9B8C-B46CA5398933}">
      <dsp:nvSpPr>
        <dsp:cNvPr id="0" name=""/>
        <dsp:cNvSpPr/>
      </dsp:nvSpPr>
      <dsp:spPr>
        <a:xfrm>
          <a:off x="54778" y="1554528"/>
          <a:ext cx="1728298" cy="1698400"/>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1DBD36-D651-4194-8D83-79EC904A2880}">
      <dsp:nvSpPr>
        <dsp:cNvPr id="0" name=""/>
        <dsp:cNvSpPr/>
      </dsp:nvSpPr>
      <dsp:spPr>
        <a:xfrm>
          <a:off x="702760" y="3614275"/>
          <a:ext cx="8202913" cy="1150953"/>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8764" tIns="60960" rIns="60960" bIns="60960" numCol="1" spcCol="1270" anchor="ctr" anchorCtr="0">
          <a:noAutofit/>
        </a:bodyPr>
        <a:lstStyle/>
        <a:p>
          <a:pPr lvl="0" algn="l" defTabSz="1066800" rtl="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We observe a two-year cycle variability in the characteristics of the MCCs in the south of Western Siberia during the study period.</a:t>
          </a:r>
          <a:endParaRPr lang="ru-RU" sz="2400" kern="1200" dirty="0" smtClean="0">
            <a:latin typeface="Arial" panose="020B0604020202020204" pitchFamily="34" charset="0"/>
            <a:cs typeface="Arial" panose="020B0604020202020204" pitchFamily="34" charset="0"/>
          </a:endParaRPr>
        </a:p>
      </dsp:txBody>
      <dsp:txXfrm>
        <a:off x="702760" y="3614275"/>
        <a:ext cx="8202913" cy="1150953"/>
      </dsp:txXfrm>
    </dsp:sp>
    <dsp:sp modelId="{C4D669F1-50D4-46DE-9AE7-6E6609040F36}">
      <dsp:nvSpPr>
        <dsp:cNvPr id="0" name=""/>
        <dsp:cNvSpPr/>
      </dsp:nvSpPr>
      <dsp:spPr>
        <a:xfrm>
          <a:off x="5" y="3590799"/>
          <a:ext cx="1123534" cy="1179369"/>
        </a:xfrm>
        <a:prstGeom prst="ellipse">
          <a:avLst/>
        </a:prstGeom>
        <a:solidFill>
          <a:schemeClr val="l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1A1484-0043-4A76-816F-20498FC22ED9}" type="datetimeFigureOut">
              <a:rPr lang="ru-RU" smtClean="0"/>
              <a:t>17.05.2020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9AA4B-BF95-4855-B53F-A8E88483CC21}" type="slidenum">
              <a:rPr lang="ru-RU" smtClean="0"/>
              <a:t>‹#›</a:t>
            </a:fld>
            <a:endParaRPr lang="ru-RU"/>
          </a:p>
        </p:txBody>
      </p:sp>
    </p:spTree>
    <p:extLst>
      <p:ext uri="{BB962C8B-B14F-4D97-AF65-F5344CB8AC3E}">
        <p14:creationId xmlns:p14="http://schemas.microsoft.com/office/powerpoint/2010/main" val="144229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u="none" kern="1200" dirty="0" smtClean="0">
                <a:solidFill>
                  <a:schemeClr val="tx1"/>
                </a:solidFill>
                <a:effectLst/>
                <a:latin typeface="+mn-lt"/>
                <a:ea typeface="+mn-ea"/>
                <a:cs typeface="+mn-cs"/>
              </a:rPr>
              <a:t>Hello! I would like to spend the following 8 or so minutes to the</a:t>
            </a:r>
            <a:endParaRPr lang="ru-RU" sz="1200" u="none"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mesoscale convective systems, to tell you what it is, how it affects people’s lives and what</a:t>
            </a:r>
            <a:r>
              <a:rPr lang="ru-RU"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characteristics it has on the example of the southern region of Western Siberia.</a:t>
            </a:r>
            <a:endParaRPr lang="ru-RU" sz="1200" u="none"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159AA4B-BF95-4855-B53F-A8E88483CC21}" type="slidenum">
              <a:rPr lang="ru-RU" smtClean="0"/>
              <a:t>1</a:t>
            </a:fld>
            <a:endParaRPr lang="ru-RU"/>
          </a:p>
        </p:txBody>
      </p:sp>
    </p:spTree>
    <p:extLst>
      <p:ext uri="{BB962C8B-B14F-4D97-AF65-F5344CB8AC3E}">
        <p14:creationId xmlns:p14="http://schemas.microsoft.com/office/powerpoint/2010/main" val="149693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The graph shows the time course of the MCC. During the study period, from 20 to 70 cases of MCC were recorded every year, 46 cases on the average. The maximum was recorded in 2016 - 72 cases - because the study area suffered from a heatwave that year. The minimum number of MCC was recorded in 2019 - 20 cases. This was due to severe forest fires in Siberia. The smoke plumes created zones of stable stratification</a:t>
            </a:r>
            <a:r>
              <a:rPr lang="ru-RU" sz="1200" u="none" kern="1200" dirty="0" smtClean="0">
                <a:solidFill>
                  <a:schemeClr val="tx1"/>
                </a:solidFill>
                <a:effectLst/>
                <a:latin typeface="+mn-lt"/>
                <a:ea typeface="+mn-ea"/>
                <a:cs typeface="+mn-cs"/>
              </a:rPr>
              <a:t>.</a:t>
            </a:r>
          </a:p>
        </p:txBody>
      </p:sp>
      <p:sp>
        <p:nvSpPr>
          <p:cNvPr id="4" name="Номер слайда 3"/>
          <p:cNvSpPr>
            <a:spLocks noGrp="1"/>
          </p:cNvSpPr>
          <p:nvPr>
            <p:ph type="sldNum" sz="quarter" idx="10"/>
          </p:nvPr>
        </p:nvSpPr>
        <p:spPr/>
        <p:txBody>
          <a:bodyPr/>
          <a:lstStyle/>
          <a:p>
            <a:fld id="{0159AA4B-BF95-4855-B53F-A8E88483CC21}" type="slidenum">
              <a:rPr lang="ru-RU" smtClean="0"/>
              <a:t>10</a:t>
            </a:fld>
            <a:endParaRPr lang="ru-RU"/>
          </a:p>
        </p:txBody>
      </p:sp>
    </p:spTree>
    <p:extLst>
      <p:ext uri="{BB962C8B-B14F-4D97-AF65-F5344CB8AC3E}">
        <p14:creationId xmlns:p14="http://schemas.microsoft.com/office/powerpoint/2010/main" val="2730791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u="none" kern="1200" dirty="0" smtClean="0">
                <a:solidFill>
                  <a:schemeClr val="tx1"/>
                </a:solidFill>
                <a:effectLst/>
                <a:latin typeface="+mn-lt"/>
                <a:ea typeface="+mn-ea"/>
                <a:cs typeface="+mn-cs"/>
              </a:rPr>
              <a:t>According to the graph an average area of an MCC is 13600 km</a:t>
            </a:r>
            <a:r>
              <a:rPr lang="en-US" sz="1200" u="none" kern="1200" baseline="30000" dirty="0" smtClean="0">
                <a:solidFill>
                  <a:schemeClr val="tx1"/>
                </a:solidFill>
                <a:effectLst/>
                <a:latin typeface="+mn-lt"/>
                <a:ea typeface="+mn-ea"/>
                <a:cs typeface="+mn-cs"/>
              </a:rPr>
              <a:t>2</a:t>
            </a:r>
            <a:r>
              <a:rPr lang="en-US" sz="1200" u="none" kern="1200" dirty="0" smtClean="0">
                <a:solidFill>
                  <a:schemeClr val="tx1"/>
                </a:solidFill>
                <a:effectLst/>
                <a:latin typeface="+mn-lt"/>
                <a:ea typeface="+mn-ea"/>
                <a:cs typeface="+mn-cs"/>
              </a:rPr>
              <a:t>, and varies in the range of 10</a:t>
            </a:r>
            <a:r>
              <a:rPr lang="en-US" sz="1200" u="none" kern="1200" baseline="30000" dirty="0" smtClean="0">
                <a:solidFill>
                  <a:schemeClr val="tx1"/>
                </a:solidFill>
                <a:effectLst/>
                <a:latin typeface="+mn-lt"/>
                <a:ea typeface="+mn-ea"/>
                <a:cs typeface="+mn-cs"/>
              </a:rPr>
              <a:t>3</a:t>
            </a:r>
            <a:r>
              <a:rPr lang="en-US" sz="1200" u="none" kern="1200" dirty="0" smtClean="0">
                <a:solidFill>
                  <a:schemeClr val="tx1"/>
                </a:solidFill>
                <a:effectLst/>
                <a:latin typeface="+mn-lt"/>
                <a:ea typeface="+mn-ea"/>
                <a:cs typeface="+mn-cs"/>
              </a:rPr>
              <a:t>-20</a:t>
            </a:r>
            <a:r>
              <a:rPr lang="en-US" sz="1200" u="none" kern="1200" baseline="30000" dirty="0" smtClean="0">
                <a:solidFill>
                  <a:schemeClr val="tx1"/>
                </a:solidFill>
                <a:effectLst/>
                <a:latin typeface="+mn-lt"/>
                <a:ea typeface="+mn-ea"/>
                <a:cs typeface="+mn-cs"/>
              </a:rPr>
              <a:t>3</a:t>
            </a:r>
            <a:r>
              <a:rPr lang="en-US" sz="1200" u="none" kern="1200" dirty="0" smtClean="0">
                <a:solidFill>
                  <a:schemeClr val="tx1"/>
                </a:solidFill>
                <a:effectLst/>
                <a:latin typeface="+mn-lt"/>
                <a:ea typeface="+mn-ea"/>
                <a:cs typeface="+mn-cs"/>
              </a:rPr>
              <a:t> km</a:t>
            </a:r>
            <a:r>
              <a:rPr lang="en-US" sz="1200" u="none" kern="1200" baseline="30000" dirty="0" smtClean="0">
                <a:solidFill>
                  <a:schemeClr val="tx1"/>
                </a:solidFill>
                <a:effectLst/>
                <a:latin typeface="+mn-lt"/>
                <a:ea typeface="+mn-ea"/>
                <a:cs typeface="+mn-cs"/>
              </a:rPr>
              <a:t>2</a:t>
            </a:r>
            <a:r>
              <a:rPr lang="en-US" sz="1200" u="none" kern="1200" dirty="0" smtClean="0">
                <a:solidFill>
                  <a:schemeClr val="tx1"/>
                </a:solidFill>
                <a:effectLst/>
                <a:latin typeface="+mn-lt"/>
                <a:ea typeface="+mn-ea"/>
                <a:cs typeface="+mn-cs"/>
              </a:rPr>
              <a:t>. CTH is 10 km on the average, varies from 5 to 16 km. CER is 26 microns on the average, varies from 10 to 33 microns.</a:t>
            </a:r>
            <a:r>
              <a:rPr lang="ru-RU"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CWP is 1210 g/m</a:t>
            </a:r>
            <a:r>
              <a:rPr lang="en-US" sz="1200" u="none" kern="1200" baseline="30000" dirty="0" smtClean="0">
                <a:solidFill>
                  <a:schemeClr val="tx1"/>
                </a:solidFill>
                <a:effectLst/>
                <a:latin typeface="+mn-lt"/>
                <a:ea typeface="+mn-ea"/>
                <a:cs typeface="+mn-cs"/>
              </a:rPr>
              <a:t>2</a:t>
            </a:r>
            <a:r>
              <a:rPr lang="en-US" sz="1200" u="none" kern="1200" dirty="0" smtClean="0">
                <a:solidFill>
                  <a:schemeClr val="tx1"/>
                </a:solidFill>
                <a:effectLst/>
                <a:latin typeface="+mn-lt"/>
                <a:ea typeface="+mn-ea"/>
                <a:cs typeface="+mn-cs"/>
              </a:rPr>
              <a:t> on the average, the values vary from 371 to 2629 g/m</a:t>
            </a:r>
            <a:r>
              <a:rPr lang="en-US" sz="1200" u="none" kern="1200" baseline="30000" dirty="0" smtClean="0">
                <a:solidFill>
                  <a:schemeClr val="tx1"/>
                </a:solidFill>
                <a:effectLst/>
                <a:latin typeface="+mn-lt"/>
                <a:ea typeface="+mn-ea"/>
                <a:cs typeface="+mn-cs"/>
              </a:rPr>
              <a:t>2</a:t>
            </a:r>
            <a:r>
              <a:rPr lang="en-US" sz="1200" u="none" kern="1200" dirty="0" smtClean="0">
                <a:solidFill>
                  <a:schemeClr val="tx1"/>
                </a:solidFill>
                <a:effectLst/>
                <a:latin typeface="+mn-lt"/>
                <a:ea typeface="+mn-ea"/>
                <a:cs typeface="+mn-cs"/>
              </a:rPr>
              <a:t>. It was found that in 2013, 2016, and 2018 marked the minimum values of these characteristics and for the year 2011, 2014, and 2017 they reach their maximum values. As a result, we observe a two-year cycle in the variability of the MCC characteristics in the south of Western Siberia.</a:t>
            </a:r>
            <a:endParaRPr lang="ru-RU" sz="1200" u="none"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159AA4B-BF95-4855-B53F-A8E88483CC21}" type="slidenum">
              <a:rPr lang="ru-RU" smtClean="0"/>
              <a:t>11</a:t>
            </a:fld>
            <a:endParaRPr lang="ru-RU"/>
          </a:p>
        </p:txBody>
      </p:sp>
    </p:spTree>
    <p:extLst>
      <p:ext uri="{BB962C8B-B14F-4D97-AF65-F5344CB8AC3E}">
        <p14:creationId xmlns:p14="http://schemas.microsoft.com/office/powerpoint/2010/main" val="220255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Purpose: spatial and temporal assessment of the </a:t>
            </a:r>
            <a:r>
              <a:rPr lang="ru-RU" sz="1200" kern="1200" dirty="0" smtClean="0">
                <a:solidFill>
                  <a:schemeClr val="tx1"/>
                </a:solidFill>
                <a:effectLst/>
                <a:latin typeface="+mn-lt"/>
                <a:ea typeface="+mn-ea"/>
                <a:cs typeface="+mn-cs"/>
              </a:rPr>
              <a:t>МСС</a:t>
            </a:r>
            <a:r>
              <a:rPr lang="en-US" sz="1200" kern="1200" dirty="0" smtClean="0">
                <a:solidFill>
                  <a:schemeClr val="tx1"/>
                </a:solidFill>
                <a:effectLst/>
                <a:latin typeface="+mn-lt"/>
                <a:ea typeface="+mn-ea"/>
                <a:cs typeface="+mn-cs"/>
              </a:rPr>
              <a:t> and microphysical characteristics of clouds.</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159AA4B-BF95-4855-B53F-A8E88483CC21}" type="slidenum">
              <a:rPr lang="ru-RU" smtClean="0"/>
              <a:t>2</a:t>
            </a:fld>
            <a:endParaRPr lang="ru-RU"/>
          </a:p>
        </p:txBody>
      </p:sp>
    </p:spTree>
    <p:extLst>
      <p:ext uri="{BB962C8B-B14F-4D97-AF65-F5344CB8AC3E}">
        <p14:creationId xmlns:p14="http://schemas.microsoft.com/office/powerpoint/2010/main" val="408278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u="none" kern="1200" dirty="0" smtClean="0">
                <a:solidFill>
                  <a:schemeClr val="tx1"/>
                </a:solidFill>
                <a:effectLst/>
                <a:latin typeface="+mn-lt"/>
                <a:ea typeface="+mn-ea"/>
                <a:cs typeface="+mn-cs"/>
              </a:rPr>
              <a:t>First we will find out what “MCC” is, then I will tell you what data was used in the work and describe</a:t>
            </a:r>
            <a:r>
              <a:rPr lang="ru-RU"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the research algorithm, then we will go on to analyze the results, and finally draw some conclusions to</a:t>
            </a:r>
            <a:r>
              <a:rPr lang="ru-RU" sz="1200" u="none" kern="1200" baseline="0" dirty="0" smtClean="0">
                <a:solidFill>
                  <a:schemeClr val="tx1"/>
                </a:solidFill>
                <a:effectLst/>
                <a:latin typeface="+mn-lt"/>
                <a:ea typeface="+mn-ea"/>
                <a:cs typeface="+mn-cs"/>
              </a:rPr>
              <a:t> </a:t>
            </a:r>
            <a:r>
              <a:rPr lang="en-US" sz="1200" u="none" kern="1200" dirty="0" smtClean="0">
                <a:solidFill>
                  <a:schemeClr val="tx1"/>
                </a:solidFill>
                <a:effectLst/>
                <a:latin typeface="+mn-lt"/>
                <a:ea typeface="+mn-ea"/>
                <a:cs typeface="+mn-cs"/>
              </a:rPr>
              <a:t>wrap it all up</a:t>
            </a:r>
            <a:r>
              <a:rPr lang="ru-RU" sz="1200" u="none" kern="1200" dirty="0" smtClean="0">
                <a:solidFill>
                  <a:schemeClr val="tx1"/>
                </a:solidFill>
                <a:effectLst/>
                <a:latin typeface="+mn-lt"/>
                <a:ea typeface="+mn-ea"/>
                <a:cs typeface="+mn-cs"/>
              </a:rPr>
              <a:t>,</a:t>
            </a:r>
            <a:r>
              <a:rPr lang="en-US" sz="1200" u="none" kern="1200" dirty="0" smtClean="0">
                <a:solidFill>
                  <a:schemeClr val="tx1"/>
                </a:solidFill>
                <a:effectLst/>
                <a:latin typeface="+mn-lt"/>
                <a:ea typeface="+mn-ea"/>
                <a:cs typeface="+mn-cs"/>
              </a:rPr>
              <a:t> should you have questions, please keep them until after I’m done.</a:t>
            </a:r>
            <a:endParaRPr lang="ru-RU" sz="1200" u="none"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159AA4B-BF95-4855-B53F-A8E88483CC21}" type="slidenum">
              <a:rPr lang="ru-RU" smtClean="0"/>
              <a:t>3</a:t>
            </a:fld>
            <a:endParaRPr lang="ru-RU"/>
          </a:p>
        </p:txBody>
      </p:sp>
    </p:spTree>
    <p:extLst>
      <p:ext uri="{BB962C8B-B14F-4D97-AF65-F5344CB8AC3E}">
        <p14:creationId xmlns:p14="http://schemas.microsoft.com/office/powerpoint/2010/main" val="1641166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M</a:t>
            </a:r>
            <a:r>
              <a:rPr lang="ru-RU" sz="1200" u="none" kern="1200" dirty="0" smtClean="0">
                <a:solidFill>
                  <a:schemeClr val="tx1"/>
                </a:solidFill>
                <a:effectLst/>
                <a:latin typeface="+mn-lt"/>
                <a:ea typeface="+mn-ea"/>
                <a:cs typeface="+mn-cs"/>
              </a:rPr>
              <a:t>С</a:t>
            </a:r>
            <a:r>
              <a:rPr lang="en-US" sz="1200" u="none" kern="1200" dirty="0" smtClean="0">
                <a:solidFill>
                  <a:schemeClr val="tx1"/>
                </a:solidFill>
                <a:effectLst/>
                <a:latin typeface="+mn-lt"/>
                <a:ea typeface="+mn-ea"/>
                <a:cs typeface="+mn-cs"/>
              </a:rPr>
              <a:t>C is cumulonimbus cloud complex, united by a common oval shape peak. An average MCC size is 200 km in horizontal plane, It exists for around 10 hours, sometimes up to 36. MCC is accompanied by such dangerous phenomena as: thunderstorm, hail, rain, </a:t>
            </a:r>
            <a:r>
              <a:rPr lang="en-US" sz="1200" u="none" kern="1200" dirty="0" err="1" smtClean="0">
                <a:solidFill>
                  <a:schemeClr val="tx1"/>
                </a:solidFill>
                <a:effectLst/>
                <a:latin typeface="+mn-lt"/>
                <a:ea typeface="+mn-ea"/>
                <a:cs typeface="+mn-cs"/>
              </a:rPr>
              <a:t>windsquall</a:t>
            </a:r>
            <a:r>
              <a:rPr lang="en-US" sz="1200" u="none" kern="1200" dirty="0" smtClean="0">
                <a:solidFill>
                  <a:schemeClr val="tx1"/>
                </a:solidFill>
                <a:effectLst/>
                <a:latin typeface="+mn-lt"/>
                <a:ea typeface="+mn-ea"/>
                <a:cs typeface="+mn-cs"/>
              </a:rPr>
              <a:t>.</a:t>
            </a:r>
            <a:endParaRPr lang="ru-RU" sz="1200" u="none"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159AA4B-BF95-4855-B53F-A8E88483CC21}" type="slidenum">
              <a:rPr lang="ru-RU" smtClean="0"/>
              <a:t>4</a:t>
            </a:fld>
            <a:endParaRPr lang="ru-RU"/>
          </a:p>
        </p:txBody>
      </p:sp>
    </p:spTree>
    <p:extLst>
      <p:ext uri="{BB962C8B-B14F-4D97-AF65-F5344CB8AC3E}">
        <p14:creationId xmlns:p14="http://schemas.microsoft.com/office/powerpoint/2010/main" val="382376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u="none" kern="1200" dirty="0" smtClean="0">
                <a:solidFill>
                  <a:schemeClr val="tx1"/>
                </a:solidFill>
                <a:effectLst/>
                <a:latin typeface="+mn-lt"/>
                <a:ea typeface="+mn-ea"/>
                <a:cs typeface="+mn-cs"/>
              </a:rPr>
              <a:t>The study was conducted in the south of Western Siberia, during warm months from 2010 to 2019</a:t>
            </a:r>
            <a:endParaRPr lang="ru-RU" u="none" dirty="0"/>
          </a:p>
        </p:txBody>
      </p:sp>
      <p:sp>
        <p:nvSpPr>
          <p:cNvPr id="4" name="Номер слайда 3"/>
          <p:cNvSpPr>
            <a:spLocks noGrp="1"/>
          </p:cNvSpPr>
          <p:nvPr>
            <p:ph type="sldNum" sz="quarter" idx="10"/>
          </p:nvPr>
        </p:nvSpPr>
        <p:spPr/>
        <p:txBody>
          <a:bodyPr/>
          <a:lstStyle/>
          <a:p>
            <a:fld id="{0159AA4B-BF95-4855-B53F-A8E88483CC21}" type="slidenum">
              <a:rPr lang="ru-RU" smtClean="0"/>
              <a:t>5</a:t>
            </a:fld>
            <a:endParaRPr lang="ru-RU"/>
          </a:p>
        </p:txBody>
      </p:sp>
    </p:spTree>
    <p:extLst>
      <p:ext uri="{BB962C8B-B14F-4D97-AF65-F5344CB8AC3E}">
        <p14:creationId xmlns:p14="http://schemas.microsoft.com/office/powerpoint/2010/main" val="112826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u="none" kern="1200" dirty="0" smtClean="0">
                <a:solidFill>
                  <a:schemeClr val="tx1"/>
                </a:solidFill>
                <a:effectLst/>
                <a:latin typeface="+mn-lt"/>
                <a:ea typeface="+mn-ea"/>
                <a:cs typeface="+mn-cs"/>
              </a:rPr>
              <a:t>The slide shows the damage caused during the passage of an MCC.</a:t>
            </a:r>
            <a:endParaRPr lang="ru-RU" sz="1200" u="none" kern="1200" dirty="0" smtClean="0">
              <a:solidFill>
                <a:schemeClr val="tx1"/>
              </a:solidFill>
              <a:effectLst/>
              <a:latin typeface="+mn-lt"/>
              <a:ea typeface="+mn-ea"/>
              <a:cs typeface="+mn-cs"/>
            </a:endParaRPr>
          </a:p>
          <a:p>
            <a:r>
              <a:rPr lang="en-US" sz="1200" u="none" kern="1200" dirty="0" smtClean="0">
                <a:solidFill>
                  <a:schemeClr val="tx1"/>
                </a:solidFill>
                <a:effectLst/>
                <a:latin typeface="+mn-lt"/>
                <a:ea typeface="+mn-ea"/>
                <a:cs typeface="+mn-cs"/>
              </a:rPr>
              <a:t>During the study period, the number of days with registered damage was 49. The largest damage was recorded in the Novosibirsk region in July 21-23, 2009. 2500 hectares of crops were lost due to lodging, The damage amounted to 21.5 million rubles.</a:t>
            </a:r>
            <a:endParaRPr lang="ru-RU" sz="1200" u="none"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159AA4B-BF95-4855-B53F-A8E88483CC21}" type="slidenum">
              <a:rPr lang="ru-RU" smtClean="0"/>
              <a:t>6</a:t>
            </a:fld>
            <a:endParaRPr lang="ru-RU"/>
          </a:p>
        </p:txBody>
      </p:sp>
    </p:spTree>
    <p:extLst>
      <p:ext uri="{BB962C8B-B14F-4D97-AF65-F5344CB8AC3E}">
        <p14:creationId xmlns:p14="http://schemas.microsoft.com/office/powerpoint/2010/main" val="3267524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For the study we used RGB images acquired from the satellites and ATML2 data. </a:t>
            </a:r>
            <a:endParaRPr lang="ru-RU" sz="1200" u="none"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159AA4B-BF95-4855-B53F-A8E88483CC21}" type="slidenum">
              <a:rPr lang="ru-RU" smtClean="0"/>
              <a:t>7</a:t>
            </a:fld>
            <a:endParaRPr lang="ru-RU"/>
          </a:p>
        </p:txBody>
      </p:sp>
    </p:spTree>
    <p:extLst>
      <p:ext uri="{BB962C8B-B14F-4D97-AF65-F5344CB8AC3E}">
        <p14:creationId xmlns:p14="http://schemas.microsoft.com/office/powerpoint/2010/main" val="18983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To interpret the MCC, the selection criteria were identified: first, the Cloud Top Temperature should be less than -32 ºС; second, the MCC area more than 10</a:t>
            </a:r>
            <a:r>
              <a:rPr lang="en-US" sz="1200" u="none" kern="1200" baseline="30000" dirty="0" smtClean="0">
                <a:solidFill>
                  <a:schemeClr val="tx1"/>
                </a:solidFill>
                <a:effectLst/>
                <a:latin typeface="+mn-lt"/>
                <a:ea typeface="+mn-ea"/>
                <a:cs typeface="+mn-cs"/>
              </a:rPr>
              <a:t>4</a:t>
            </a:r>
            <a:r>
              <a:rPr lang="en-US" sz="1200" u="none" kern="1200" dirty="0" smtClean="0">
                <a:solidFill>
                  <a:schemeClr val="tx1"/>
                </a:solidFill>
                <a:effectLst/>
                <a:latin typeface="+mn-lt"/>
                <a:ea typeface="+mn-ea"/>
                <a:cs typeface="+mn-cs"/>
              </a:rPr>
              <a:t> km</a:t>
            </a:r>
            <a:r>
              <a:rPr lang="en-US" sz="1200" u="none" kern="1200" baseline="30000" dirty="0" smtClean="0">
                <a:solidFill>
                  <a:schemeClr val="tx1"/>
                </a:solidFill>
                <a:effectLst/>
                <a:latin typeface="+mn-lt"/>
                <a:ea typeface="+mn-ea"/>
                <a:cs typeface="+mn-cs"/>
              </a:rPr>
              <a:t>2</a:t>
            </a:r>
            <a:r>
              <a:rPr lang="en-US" sz="1200" u="none" kern="1200" dirty="0" smtClean="0">
                <a:solidFill>
                  <a:schemeClr val="tx1"/>
                </a:solidFill>
                <a:effectLst/>
                <a:latin typeface="+mn-lt"/>
                <a:ea typeface="+mn-ea"/>
                <a:cs typeface="+mn-cs"/>
              </a:rPr>
              <a:t>; and the last Cloud Optical Thickness less than 30. </a:t>
            </a:r>
            <a:endParaRPr lang="ru-RU" sz="1200" u="none"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159AA4B-BF95-4855-B53F-A8E88483CC21}" type="slidenum">
              <a:rPr lang="ru-RU" smtClean="0"/>
              <a:t>8</a:t>
            </a:fld>
            <a:endParaRPr lang="ru-RU"/>
          </a:p>
        </p:txBody>
      </p:sp>
    </p:spTree>
    <p:extLst>
      <p:ext uri="{BB962C8B-B14F-4D97-AF65-F5344CB8AC3E}">
        <p14:creationId xmlns:p14="http://schemas.microsoft.com/office/powerpoint/2010/main" val="278418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u="none" kern="1200" dirty="0" smtClean="0">
                <a:solidFill>
                  <a:schemeClr val="tx1"/>
                </a:solidFill>
                <a:effectLst/>
                <a:latin typeface="+mn-lt"/>
                <a:ea typeface="+mn-ea"/>
                <a:cs typeface="+mn-cs"/>
              </a:rPr>
              <a:t>The figure shows the spatial-temporal distribution of the MCC. The maximum recurrence of the MCC observed in areas of the south-east of the Altai region, in the north part of the Altai Republic and in the eastern part of the Kemerovo region. This is due to the heterogeneity of the relief. For most years, this distribution is characteristic, except when seasonal fires exceed the annual normal in the area, when smoke plumes spread over the territory. In these years, the distribution of MCC becomes heterogeneous.</a:t>
            </a:r>
            <a:r>
              <a:rPr lang="ru-RU" sz="1200" u="none" kern="1200" baseline="0" dirty="0" smtClean="0">
                <a:solidFill>
                  <a:schemeClr val="tx1"/>
                </a:solidFill>
                <a:effectLst/>
                <a:latin typeface="+mn-lt"/>
                <a:ea typeface="+mn-ea"/>
                <a:cs typeface="+mn-cs"/>
              </a:rPr>
              <a:t> </a:t>
            </a:r>
            <a:endParaRPr lang="ru-RU" sz="1200" u="none"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159AA4B-BF95-4855-B53F-A8E88483CC21}" type="slidenum">
              <a:rPr lang="ru-RU" smtClean="0"/>
              <a:t>9</a:t>
            </a:fld>
            <a:endParaRPr lang="ru-RU"/>
          </a:p>
        </p:txBody>
      </p:sp>
    </p:spTree>
    <p:extLst>
      <p:ext uri="{BB962C8B-B14F-4D97-AF65-F5344CB8AC3E}">
        <p14:creationId xmlns:p14="http://schemas.microsoft.com/office/powerpoint/2010/main" val="6372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EA17EB6-0D10-4B84-9124-1A0AF665556B}"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D22AF0-B3D1-41C3-B345-7D602D504DE9}"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AED6D29-F043-40DE-9BF8-B084F8A6C4ED}"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D22AF0-B3D1-41C3-B345-7D602D504DE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B6DD5FA-F617-4C6C-890D-E56B98E79442}"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D22AF0-B3D1-41C3-B345-7D602D504DE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5A705E5-2192-497B-A345-164F6BF5FCBF}"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D22AF0-B3D1-41C3-B345-7D602D504DE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E26031A-3F4C-4D0F-9AC5-56BE6E647E58}" type="datetime1">
              <a:rPr lang="ru-RU" smtClean="0"/>
              <a:t>17.05.2020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DD22AF0-B3D1-41C3-B345-7D602D504DE9}"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FFCA619-60DE-4795-9123-374752CE14DF}" type="datetime1">
              <a:rPr lang="ru-RU" smtClean="0"/>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DD22AF0-B3D1-41C3-B345-7D602D504DE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5426FB0-1A89-406D-8F0B-93285CAB36A8}" type="datetime1">
              <a:rPr lang="ru-RU" smtClean="0"/>
              <a:t>17.05.2020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DD22AF0-B3D1-41C3-B345-7D602D504DE9}"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C4740C1-80A9-43FA-B8E4-4C8B1A837E58}" type="datetime1">
              <a:rPr lang="ru-RU" smtClean="0"/>
              <a:t>17.05.2020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DD22AF0-B3D1-41C3-B345-7D602D504DE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9E400-CD6E-4CAA-BC57-34FB9D891A71}" type="datetime1">
              <a:rPr lang="ru-RU" smtClean="0"/>
              <a:t>17.05.2020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DD22AF0-B3D1-41C3-B345-7D602D504DE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09B256-9A45-4B4F-BF88-29A42824DCE3}" type="datetime1">
              <a:rPr lang="ru-RU" smtClean="0"/>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DD22AF0-B3D1-41C3-B345-7D602D504DE9}"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822E20F-D7DD-4B69-AA66-47F315374396}" type="datetime1">
              <a:rPr lang="ru-RU" smtClean="0"/>
              <a:t>17.05.2020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DD22AF0-B3D1-41C3-B345-7D602D504DE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07DC61B-5D71-44FD-91D5-BB71B5775B23}" type="datetime1">
              <a:rPr lang="ru-RU" smtClean="0"/>
              <a:t>17.05.2020</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DD22AF0-B3D1-41C3-B345-7D602D504DE9}"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5896" y="1198654"/>
            <a:ext cx="7494088" cy="1917942"/>
          </a:xfrm>
        </p:spPr>
        <p:txBody>
          <a:bodyPr>
            <a:normAutofit/>
          </a:bodyPr>
          <a:lstStyle/>
          <a:p>
            <a:pPr algn="ctr"/>
            <a:r>
              <a:rPr lang="ru-RU" sz="3000" dirty="0" smtClean="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Characteristics of mesoscale convective complex over the south of Western Siberia</a:t>
            </a:r>
            <a:endParaRPr lang="ru-RU" sz="3200" b="1"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614623" y="4735037"/>
            <a:ext cx="7766655" cy="1689761"/>
          </a:xfrm>
        </p:spPr>
        <p:txBody>
          <a:bodyPr>
            <a:noAutofit/>
          </a:bodyPr>
          <a:lstStyle/>
          <a:p>
            <a:pPr algn="r"/>
            <a:r>
              <a:rPr lang="en-US" sz="1600" dirty="0"/>
              <a:t/>
            </a:r>
            <a:br>
              <a:rPr lang="en-US" sz="1600" dirty="0"/>
            </a:br>
            <a:r>
              <a:rPr lang="ru-RU" b="1" dirty="0" smtClean="0">
                <a:solidFill>
                  <a:schemeClr val="tx1"/>
                </a:solidFill>
                <a:latin typeface="Arial" panose="020B0604020202020204" pitchFamily="34" charset="0"/>
                <a:cs typeface="Arial" panose="020B0604020202020204" pitchFamily="34" charset="0"/>
              </a:rPr>
              <a:t>Т</a:t>
            </a:r>
            <a:r>
              <a:rPr lang="en-US" b="1" dirty="0" err="1" smtClean="0">
                <a:solidFill>
                  <a:schemeClr val="tx1"/>
                </a:solidFill>
                <a:latin typeface="Arial" panose="020B0604020202020204" pitchFamily="34" charset="0"/>
                <a:cs typeface="Arial" panose="020B0604020202020204" pitchFamily="34" charset="0"/>
              </a:rPr>
              <a:t>atyana</a:t>
            </a:r>
            <a:r>
              <a:rPr lang="ru-RU" b="1" dirty="0" smtClean="0">
                <a:solidFill>
                  <a:schemeClr val="tx1"/>
                </a:solidFill>
                <a:latin typeface="Arial" panose="020B0604020202020204" pitchFamily="34" charset="0"/>
                <a:cs typeface="Arial" panose="020B0604020202020204" pitchFamily="34" charset="0"/>
              </a:rPr>
              <a:t> </a:t>
            </a:r>
            <a:r>
              <a:rPr lang="en-US" b="1" dirty="0" err="1" smtClean="0">
                <a:solidFill>
                  <a:schemeClr val="tx1"/>
                </a:solidFill>
                <a:latin typeface="Arial" panose="020B0604020202020204" pitchFamily="34" charset="0"/>
                <a:cs typeface="Arial" panose="020B0604020202020204" pitchFamily="34" charset="0"/>
              </a:rPr>
              <a:t>Koshikova</a:t>
            </a:r>
            <a:endParaRPr lang="en-US" b="1" dirty="0" smtClean="0">
              <a:solidFill>
                <a:schemeClr val="tx1"/>
              </a:solidFill>
              <a:latin typeface="Arial" panose="020B0604020202020204" pitchFamily="34" charset="0"/>
              <a:cs typeface="Arial" panose="020B0604020202020204" pitchFamily="34" charset="0"/>
            </a:endParaRPr>
          </a:p>
          <a:p>
            <a:pPr algn="r"/>
            <a:r>
              <a:rPr lang="en-US" sz="2200" dirty="0">
                <a:solidFill>
                  <a:schemeClr val="tx1"/>
                </a:solidFill>
                <a:latin typeface="Arial" panose="020B0604020202020204" pitchFamily="34" charset="0"/>
                <a:cs typeface="Arial" panose="020B0604020202020204" pitchFamily="34" charset="0"/>
              </a:rPr>
              <a:t>postgraduate </a:t>
            </a:r>
            <a:r>
              <a:rPr lang="en-US" sz="2200" dirty="0" smtClean="0">
                <a:solidFill>
                  <a:schemeClr val="tx1"/>
                </a:solidFill>
                <a:latin typeface="Arial" panose="020B0604020202020204" pitchFamily="34" charset="0"/>
                <a:cs typeface="Arial" panose="020B0604020202020204" pitchFamily="34" charset="0"/>
              </a:rPr>
              <a:t>student</a:t>
            </a:r>
            <a:endParaRPr lang="en-US" sz="2200" b="1" dirty="0" smtClean="0">
              <a:solidFill>
                <a:schemeClr val="tx1"/>
              </a:solidFill>
              <a:latin typeface="Arial" panose="020B0604020202020204" pitchFamily="34" charset="0"/>
              <a:cs typeface="Arial" panose="020B0604020202020204" pitchFamily="34" charset="0"/>
            </a:endParaRPr>
          </a:p>
          <a:p>
            <a:pPr algn="r"/>
            <a:r>
              <a:rPr lang="en-US" sz="1600" cap="none" dirty="0" smtClean="0">
                <a:solidFill>
                  <a:schemeClr val="bg2">
                    <a:lumMod val="25000"/>
                  </a:schemeClr>
                </a:solidFill>
                <a:latin typeface="Arial" panose="020B0604020202020204" pitchFamily="34" charset="0"/>
                <a:cs typeface="Arial" panose="020B0604020202020204" pitchFamily="34" charset="0"/>
              </a:rPr>
              <a:t>takosh_10</a:t>
            </a:r>
            <a:r>
              <a:rPr lang="ru-RU" sz="1600" cap="none" dirty="0" smtClean="0">
                <a:solidFill>
                  <a:schemeClr val="bg2">
                    <a:lumMod val="25000"/>
                  </a:schemeClr>
                </a:solidFill>
                <a:latin typeface="Arial" panose="020B0604020202020204" pitchFamily="34" charset="0"/>
                <a:cs typeface="Arial" panose="020B0604020202020204" pitchFamily="34" charset="0"/>
              </a:rPr>
              <a:t>@</a:t>
            </a:r>
            <a:r>
              <a:rPr lang="en-US" sz="1600" cap="none" dirty="0" smtClean="0">
                <a:solidFill>
                  <a:schemeClr val="bg2">
                    <a:lumMod val="25000"/>
                  </a:schemeClr>
                </a:solidFill>
                <a:latin typeface="Arial" panose="020B0604020202020204" pitchFamily="34" charset="0"/>
                <a:cs typeface="Arial" panose="020B0604020202020204" pitchFamily="34" charset="0"/>
              </a:rPr>
              <a:t>mail.ru</a:t>
            </a:r>
            <a:r>
              <a:rPr lang="ru-RU" sz="1600" cap="none" dirty="0" smtClean="0">
                <a:solidFill>
                  <a:schemeClr val="bg2">
                    <a:lumMod val="25000"/>
                  </a:schemeClr>
                </a:solidFill>
                <a:latin typeface="Arial" panose="020B0604020202020204" pitchFamily="34" charset="0"/>
                <a:cs typeface="Arial" panose="020B0604020202020204" pitchFamily="34" charset="0"/>
              </a:rPr>
              <a:t> </a:t>
            </a:r>
            <a:endParaRPr lang="ru-RU" sz="1600" cap="none" dirty="0">
              <a:solidFill>
                <a:schemeClr val="bg2">
                  <a:lumMod val="25000"/>
                </a:schemeClr>
              </a:solidFill>
              <a:latin typeface="Arial" panose="020B0604020202020204" pitchFamily="34" charset="0"/>
              <a:cs typeface="Arial" panose="020B0604020202020204" pitchFamily="34" charset="0"/>
            </a:endParaRPr>
          </a:p>
        </p:txBody>
      </p:sp>
      <p:sp>
        <p:nvSpPr>
          <p:cNvPr id="8" name="TextBox 7"/>
          <p:cNvSpPr txBox="1"/>
          <p:nvPr/>
        </p:nvSpPr>
        <p:spPr>
          <a:xfrm>
            <a:off x="1519084" y="385560"/>
            <a:ext cx="6120581"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Institute of Monitoring of Climatic and Ecological Systems of the Siberian Branch of the RAS</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342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191728" y="0"/>
            <a:ext cx="8175353" cy="1371600"/>
          </a:xfrm>
        </p:spPr>
        <p:txBody>
          <a:bodyPr>
            <a:normAutofit/>
          </a:bodyPr>
          <a:lstStyle/>
          <a:p>
            <a:pPr algn="ctr"/>
            <a:r>
              <a:rPr lang="en-US" sz="2600" dirty="0">
                <a:latin typeface="Arial" panose="020B0604020202020204" pitchFamily="34" charset="0"/>
                <a:cs typeface="Arial" panose="020B0604020202020204" pitchFamily="34" charset="0"/>
              </a:rPr>
              <a:t>T</a:t>
            </a:r>
            <a:r>
              <a:rPr lang="en-US" sz="2600" dirty="0" smtClean="0">
                <a:latin typeface="Arial" panose="020B0604020202020204" pitchFamily="34" charset="0"/>
                <a:cs typeface="Arial" panose="020B0604020202020204" pitchFamily="34" charset="0"/>
              </a:rPr>
              <a:t>emporal </a:t>
            </a:r>
            <a:r>
              <a:rPr lang="en-US" sz="2600" dirty="0">
                <a:latin typeface="Arial" panose="020B0604020202020204" pitchFamily="34" charset="0"/>
                <a:cs typeface="Arial" panose="020B0604020202020204" pitchFamily="34" charset="0"/>
              </a:rPr>
              <a:t>variability of the </a:t>
            </a:r>
            <a:r>
              <a:rPr lang="en-US" sz="2600" dirty="0" smtClean="0">
                <a:latin typeface="Arial" panose="020B0604020202020204" pitchFamily="34" charset="0"/>
                <a:cs typeface="Arial" panose="020B0604020202020204" pitchFamily="34" charset="0"/>
              </a:rPr>
              <a:t>MCC</a:t>
            </a:r>
            <a:endParaRPr lang="ru-RU" sz="2600" dirty="0">
              <a:latin typeface="Arial" panose="020B0604020202020204" pitchFamily="34" charset="0"/>
              <a:cs typeface="Arial" panose="020B0604020202020204" pitchFamily="34" charset="0"/>
            </a:endParaRPr>
          </a:p>
        </p:txBody>
      </p:sp>
      <p:graphicFrame>
        <p:nvGraphicFramePr>
          <p:cNvPr id="5" name="Диаграмма 4"/>
          <p:cNvGraphicFramePr/>
          <p:nvPr>
            <p:extLst>
              <p:ext uri="{D42A27DB-BD31-4B8C-83A1-F6EECF244321}">
                <p14:modId xmlns:p14="http://schemas.microsoft.com/office/powerpoint/2010/main" val="756517709"/>
              </p:ext>
            </p:extLst>
          </p:nvPr>
        </p:nvGraphicFramePr>
        <p:xfrm>
          <a:off x="929149" y="1792666"/>
          <a:ext cx="6843251" cy="2867824"/>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589029" y="5252763"/>
            <a:ext cx="8043524" cy="830997"/>
          </a:xfrm>
          <a:prstGeom prst="rect">
            <a:avLst/>
          </a:prstGeom>
          <a:solidFill>
            <a:srgbClr val="E4E7FC"/>
          </a:solidFill>
          <a:effectLst>
            <a:glow rad="101600">
              <a:schemeClr val="accent1">
                <a:satMod val="175000"/>
                <a:alpha val="40000"/>
              </a:schemeClr>
            </a:glow>
            <a:outerShdw blurRad="63500" sx="102000" sy="102000" algn="ctr" rotWithShape="0">
              <a:prstClr val="black">
                <a:alpha val="40000"/>
              </a:prstClr>
            </a:outerShdw>
          </a:effectLst>
        </p:spPr>
        <p:txBody>
          <a:bodyPr wrap="square">
            <a:spAutoFit/>
          </a:bodyPr>
          <a:lstStyle/>
          <a:p>
            <a:r>
              <a:rPr lang="en-US" sz="2400" dirty="0">
                <a:latin typeface="Arial" panose="020B0604020202020204" pitchFamily="34" charset="0"/>
                <a:cs typeface="Arial" panose="020B0604020202020204" pitchFamily="34" charset="0"/>
              </a:rPr>
              <a:t>The time course of the </a:t>
            </a:r>
            <a:r>
              <a:rPr lang="en-US" sz="2400" dirty="0" smtClean="0">
                <a:latin typeface="Arial" panose="020B0604020202020204" pitchFamily="34" charset="0"/>
                <a:cs typeface="Arial" panose="020B0604020202020204" pitchFamily="34" charset="0"/>
              </a:rPr>
              <a:t>MCC </a:t>
            </a:r>
            <a:r>
              <a:rPr lang="en-US" sz="2400" dirty="0">
                <a:latin typeface="Arial" panose="020B0604020202020204" pitchFamily="34" charset="0"/>
                <a:cs typeface="Arial" panose="020B0604020202020204" pitchFamily="34" charset="0"/>
              </a:rPr>
              <a:t>recurrence for the period between 2010 and 2019</a:t>
            </a:r>
            <a:endParaRPr lang="ru-RU" sz="2400" dirty="0">
              <a:latin typeface="Arial" panose="020B0604020202020204" pitchFamily="34" charset="0"/>
              <a:cs typeface="Arial" panose="020B0604020202020204" pitchFamily="34" charset="0"/>
            </a:endParaRPr>
          </a:p>
        </p:txBody>
      </p:sp>
      <p:sp>
        <p:nvSpPr>
          <p:cNvPr id="6" name="Номер слайда 3"/>
          <p:cNvSpPr txBox="1">
            <a:spLocks/>
          </p:cNvSpPr>
          <p:nvPr/>
        </p:nvSpPr>
        <p:spPr>
          <a:xfrm>
            <a:off x="7900217" y="6174264"/>
            <a:ext cx="762000" cy="365125"/>
          </a:xfrm>
          <a:prstGeom prst="rect">
            <a:avLst/>
          </a:prstGeom>
        </p:spPr>
        <p:txBody>
          <a:bodyPr vert="horz" lIns="91440" tIns="45720" rIns="91440" bIns="45720" rtlCol="0" anchor="ctr"/>
          <a:lstStyle>
            <a:defPPr>
              <a:defRPr lang="ru-RU"/>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22AF0-B3D1-41C3-B345-7D602D504DE9}" type="slidenum">
              <a:rPr lang="ru-RU" smtClean="0"/>
              <a:pPr/>
              <a:t>10</a:t>
            </a:fld>
            <a:endParaRPr lang="ru-RU" dirty="0"/>
          </a:p>
        </p:txBody>
      </p:sp>
    </p:spTree>
    <p:extLst>
      <p:ext uri="{BB962C8B-B14F-4D97-AF65-F5344CB8AC3E}">
        <p14:creationId xmlns:p14="http://schemas.microsoft.com/office/powerpoint/2010/main" val="16047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33273" y="5288286"/>
            <a:ext cx="8043524" cy="1015663"/>
          </a:xfrm>
          <a:prstGeom prst="rect">
            <a:avLst/>
          </a:prstGeom>
          <a:solidFill>
            <a:srgbClr val="E4E7FC"/>
          </a:solidFill>
          <a:effectLst>
            <a:glow rad="101600">
              <a:schemeClr val="accent1">
                <a:satMod val="175000"/>
                <a:alpha val="40000"/>
              </a:schemeClr>
            </a:glow>
            <a:outerShdw blurRad="63500" sx="102000" sy="102000" algn="ctr" rotWithShape="0">
              <a:prstClr val="black">
                <a:alpha val="40000"/>
              </a:prstClr>
            </a:outerShdw>
          </a:effectLst>
        </p:spPr>
        <p:txBody>
          <a:bodyPr wrap="square">
            <a:spAutoFit/>
          </a:bodyPr>
          <a:lstStyle/>
          <a:p>
            <a:r>
              <a:rPr lang="en-US" sz="2000" dirty="0"/>
              <a:t>The area distribution of the </a:t>
            </a:r>
            <a:r>
              <a:rPr lang="en-US" sz="2000" dirty="0" smtClean="0"/>
              <a:t>MCC </a:t>
            </a:r>
            <a:r>
              <a:rPr lang="en-US" sz="2000" dirty="0"/>
              <a:t>(a), the Cloud Top Height (b), the Cloud Effective Radius (c) and the Cloud Water Path (d).</a:t>
            </a:r>
            <a:endParaRPr lang="ru-RU" sz="2000" dirty="0"/>
          </a:p>
          <a:p>
            <a:r>
              <a:rPr lang="en-US" sz="2000" i="1" dirty="0"/>
              <a:t>(dashed curve - average values, red curve - trend)</a:t>
            </a:r>
            <a:endParaRPr lang="ru-RU" sz="2000" dirty="0"/>
          </a:p>
        </p:txBody>
      </p:sp>
      <p:sp>
        <p:nvSpPr>
          <p:cNvPr id="6" name="Заголовок 1"/>
          <p:cNvSpPr txBox="1">
            <a:spLocks/>
          </p:cNvSpPr>
          <p:nvPr/>
        </p:nvSpPr>
        <p:spPr>
          <a:xfrm>
            <a:off x="765110" y="191724"/>
            <a:ext cx="7516107" cy="840657"/>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600" dirty="0" smtClean="0">
                <a:latin typeface="Arial" panose="020B0604020202020204" pitchFamily="34" charset="0"/>
                <a:cs typeface="Arial" panose="020B0604020202020204" pitchFamily="34" charset="0"/>
              </a:rPr>
              <a:t>Temporal variability of the MCC</a:t>
            </a:r>
            <a:endParaRPr lang="ru-RU" sz="2600" dirty="0">
              <a:latin typeface="Arial" panose="020B0604020202020204" pitchFamily="34" charset="0"/>
              <a:cs typeface="Arial" panose="020B0604020202020204" pitchFamily="34" charset="0"/>
            </a:endParaRPr>
          </a:p>
        </p:txBody>
      </p:sp>
      <p:sp>
        <p:nvSpPr>
          <p:cNvPr id="8" name="Номер слайда 3"/>
          <p:cNvSpPr txBox="1">
            <a:spLocks/>
          </p:cNvSpPr>
          <p:nvPr/>
        </p:nvSpPr>
        <p:spPr>
          <a:xfrm>
            <a:off x="7900217" y="6395484"/>
            <a:ext cx="762000" cy="365125"/>
          </a:xfrm>
          <a:prstGeom prst="rect">
            <a:avLst/>
          </a:prstGeom>
        </p:spPr>
        <p:txBody>
          <a:bodyPr vert="horz" lIns="91440" tIns="45720" rIns="91440" bIns="45720" rtlCol="0" anchor="ctr"/>
          <a:lstStyle>
            <a:defPPr>
              <a:defRPr lang="ru-RU"/>
            </a:defPPr>
            <a:lvl1pPr marL="0" algn="r" defTabSz="914400" rtl="0" eaLnBrk="1" latinLnBrk="0" hangingPunct="1">
              <a:defRPr sz="2400" kern="1200">
                <a:solidFill>
                  <a:schemeClr val="tx1">
                    <a:lumMod val="85000"/>
                    <a:lumOff val="1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22AF0-B3D1-41C3-B345-7D602D504DE9}" type="slidenum">
              <a:rPr lang="ru-RU" smtClean="0"/>
              <a:pPr/>
              <a:t>11</a:t>
            </a:fld>
            <a:endParaRPr lang="ru-RU"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759" y="1343710"/>
            <a:ext cx="7293457" cy="3700103"/>
          </a:xfrm>
          <a:prstGeom prst="rect">
            <a:avLst/>
          </a:prstGeom>
          <a:noFill/>
          <a:ln>
            <a:noFill/>
          </a:ln>
          <a:effectLst>
            <a:glow rad="101600">
              <a:schemeClr val="accent1">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573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672" y="210960"/>
            <a:ext cx="6235601" cy="760350"/>
          </a:xfrm>
        </p:spPr>
        <p:txBody>
          <a:bodyPr>
            <a:normAutofit/>
          </a:bodyPr>
          <a:lstStyle/>
          <a:p>
            <a:r>
              <a:rPr lang="ru-RU" sz="2600" dirty="0">
                <a:latin typeface="Arial" panose="020B0604020202020204" pitchFamily="34" charset="0"/>
                <a:cs typeface="Arial" panose="020B0604020202020204" pitchFamily="34" charset="0"/>
              </a:rPr>
              <a:t>С</a:t>
            </a:r>
            <a:r>
              <a:rPr lang="en-US" sz="2600" dirty="0" err="1">
                <a:latin typeface="Arial" panose="020B0604020202020204" pitchFamily="34" charset="0"/>
                <a:cs typeface="Arial" panose="020B0604020202020204" pitchFamily="34" charset="0"/>
              </a:rPr>
              <a:t>onclusions</a:t>
            </a:r>
            <a:r>
              <a:rPr lang="en-US" sz="2600" dirty="0">
                <a:latin typeface="Arial" panose="020B0604020202020204" pitchFamily="34" charset="0"/>
                <a:cs typeface="Arial" panose="020B0604020202020204" pitchFamily="34" charset="0"/>
              </a:rPr>
              <a:t>:</a:t>
            </a:r>
            <a:endParaRPr lang="ru-RU" sz="2600" dirty="0">
              <a:latin typeface="Arial" panose="020B0604020202020204" pitchFamily="34" charset="0"/>
              <a:cs typeface="Arial" panose="020B0604020202020204"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1069903626"/>
              </p:ext>
            </p:extLst>
          </p:nvPr>
        </p:nvGraphicFramePr>
        <p:xfrm>
          <a:off x="1" y="990553"/>
          <a:ext cx="8961120" cy="4968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Прямоугольник 11"/>
          <p:cNvSpPr/>
          <p:nvPr/>
        </p:nvSpPr>
        <p:spPr>
          <a:xfrm>
            <a:off x="515591" y="1438808"/>
            <a:ext cx="8272211" cy="8272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TextBox 2"/>
          <p:cNvSpPr txBox="1"/>
          <p:nvPr/>
        </p:nvSpPr>
        <p:spPr>
          <a:xfrm>
            <a:off x="378306" y="1582078"/>
            <a:ext cx="356188" cy="461665"/>
          </a:xfrm>
          <a:prstGeom prst="rect">
            <a:avLst/>
          </a:prstGeom>
          <a:noFill/>
        </p:spPr>
        <p:txBody>
          <a:bodyPr wrap="none" rtlCol="0">
            <a:spAutoFit/>
          </a:bodyPr>
          <a:lstStyle/>
          <a:p>
            <a:r>
              <a:rPr lang="ru-RU" sz="2400" dirty="0" smtClean="0">
                <a:latin typeface="Arial" panose="020B0604020202020204" pitchFamily="34" charset="0"/>
                <a:cs typeface="Arial" panose="020B0604020202020204" pitchFamily="34" charset="0"/>
              </a:rPr>
              <a:t>1</a:t>
            </a:r>
            <a:endParaRPr lang="ru-RU" sz="2400" dirty="0">
              <a:latin typeface="Arial" panose="020B0604020202020204" pitchFamily="34" charset="0"/>
              <a:cs typeface="Arial" panose="020B0604020202020204" pitchFamily="34" charset="0"/>
            </a:endParaRPr>
          </a:p>
        </p:txBody>
      </p:sp>
      <p:sp>
        <p:nvSpPr>
          <p:cNvPr id="5" name="TextBox 4"/>
          <p:cNvSpPr txBox="1"/>
          <p:nvPr/>
        </p:nvSpPr>
        <p:spPr>
          <a:xfrm>
            <a:off x="755948" y="3202758"/>
            <a:ext cx="356188" cy="461665"/>
          </a:xfrm>
          <a:prstGeom prst="rect">
            <a:avLst/>
          </a:prstGeom>
          <a:noFill/>
        </p:spPr>
        <p:txBody>
          <a:bodyPr wrap="none" rtlCol="0">
            <a:spAutoFit/>
          </a:bodyPr>
          <a:lstStyle/>
          <a:p>
            <a:r>
              <a:rPr lang="ru-RU" sz="2400" dirty="0" smtClean="0">
                <a:latin typeface="Arial" panose="020B0604020202020204" pitchFamily="34" charset="0"/>
                <a:cs typeface="Arial" panose="020B0604020202020204" pitchFamily="34" charset="0"/>
              </a:rPr>
              <a:t>2</a:t>
            </a:r>
            <a:endParaRPr lang="ru-RU" sz="2400" dirty="0">
              <a:latin typeface="Arial" panose="020B0604020202020204" pitchFamily="34" charset="0"/>
              <a:cs typeface="Arial" panose="020B0604020202020204" pitchFamily="34" charset="0"/>
            </a:endParaRPr>
          </a:p>
        </p:txBody>
      </p:sp>
      <p:sp>
        <p:nvSpPr>
          <p:cNvPr id="6" name="TextBox 5"/>
          <p:cNvSpPr txBox="1"/>
          <p:nvPr/>
        </p:nvSpPr>
        <p:spPr>
          <a:xfrm>
            <a:off x="397034" y="4956105"/>
            <a:ext cx="356188" cy="461665"/>
          </a:xfrm>
          <a:prstGeom prst="rect">
            <a:avLst/>
          </a:prstGeom>
          <a:noFill/>
        </p:spPr>
        <p:txBody>
          <a:bodyPr wrap="none" rtlCol="0">
            <a:spAutoFit/>
          </a:bodyPr>
          <a:lstStyle/>
          <a:p>
            <a:r>
              <a:rPr lang="ru-RU" sz="2400" dirty="0" smtClean="0">
                <a:latin typeface="Arial" panose="020B0604020202020204" pitchFamily="34" charset="0"/>
                <a:cs typeface="Arial" panose="020B0604020202020204" pitchFamily="34" charset="0"/>
              </a:rPr>
              <a:t>3</a:t>
            </a:r>
            <a:endParaRPr lang="ru-RU" sz="2400" dirty="0">
              <a:latin typeface="Arial" panose="020B0604020202020204" pitchFamily="34" charset="0"/>
              <a:cs typeface="Arial" panose="020B0604020202020204" pitchFamily="34" charset="0"/>
            </a:endParaRPr>
          </a:p>
        </p:txBody>
      </p:sp>
      <p:sp>
        <p:nvSpPr>
          <p:cNvPr id="13" name="Номер слайда 3"/>
          <p:cNvSpPr>
            <a:spLocks noGrp="1"/>
          </p:cNvSpPr>
          <p:nvPr>
            <p:ph type="sldNum" sz="quarter" idx="12"/>
          </p:nvPr>
        </p:nvSpPr>
        <p:spPr>
          <a:xfrm>
            <a:off x="7900217" y="6174264"/>
            <a:ext cx="762000" cy="365125"/>
          </a:xfrm>
        </p:spPr>
        <p:txBody>
          <a:bodyPr/>
          <a:lstStyle/>
          <a:p>
            <a:fld id="{5DD22AF0-B3D1-41C3-B345-7D602D504DE9}" type="slidenum">
              <a:rPr lang="ru-RU" smtClean="0"/>
              <a:t>12</a:t>
            </a:fld>
            <a:endParaRPr lang="ru-RU" dirty="0"/>
          </a:p>
        </p:txBody>
      </p:sp>
    </p:spTree>
    <p:extLst>
      <p:ext uri="{BB962C8B-B14F-4D97-AF65-F5344CB8AC3E}">
        <p14:creationId xmlns:p14="http://schemas.microsoft.com/office/powerpoint/2010/main" val="1421917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DD22AF0-B3D1-41C3-B345-7D602D504DE9}" type="slidenum">
              <a:rPr lang="ru-RU" smtClean="0"/>
              <a:t>13</a:t>
            </a:fld>
            <a:endParaRPr lang="ru-RU"/>
          </a:p>
        </p:txBody>
      </p:sp>
      <p:sp>
        <p:nvSpPr>
          <p:cNvPr id="5" name="Прямоугольник 4"/>
          <p:cNvSpPr/>
          <p:nvPr/>
        </p:nvSpPr>
        <p:spPr>
          <a:xfrm>
            <a:off x="796413" y="2578371"/>
            <a:ext cx="7536426" cy="646331"/>
          </a:xfrm>
          <a:prstGeom prst="rect">
            <a:avLst/>
          </a:prstGeom>
          <a:effectLst>
            <a:glow rad="101600">
              <a:schemeClr val="accent1">
                <a:satMod val="175000"/>
                <a:alpha val="40000"/>
              </a:schemeClr>
            </a:glow>
            <a:outerShdw blurRad="63500" sx="102000" sy="102000" algn="ctr" rotWithShape="0">
              <a:prstClr val="black">
                <a:alpha val="40000"/>
              </a:prstClr>
            </a:outerShdw>
          </a:effectLst>
        </p:spPr>
        <p:txBody>
          <a:bodyPr wrap="square">
            <a:spAutoFit/>
          </a:bodyPr>
          <a:lstStyle/>
          <a:p>
            <a:pPr algn="ct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 </a:t>
            </a:r>
            <a:r>
              <a:rPr lang="en-US" sz="36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a:t>
            </a:r>
            <a:r>
              <a:rPr lang="ru-RU" sz="36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attention</a:t>
            </a:r>
            <a:r>
              <a:rPr lang="ru-RU"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38861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a:xfrm>
            <a:off x="7900217" y="6189012"/>
            <a:ext cx="762000" cy="365125"/>
          </a:xfrm>
        </p:spPr>
        <p:txBody>
          <a:bodyPr/>
          <a:lstStyle/>
          <a:p>
            <a:fld id="{5DD22AF0-B3D1-41C3-B345-7D602D504DE9}" type="slidenum">
              <a:rPr lang="ru-RU" smtClean="0"/>
              <a:t>2</a:t>
            </a:fld>
            <a:endParaRPr lang="ru-RU" dirty="0"/>
          </a:p>
        </p:txBody>
      </p:sp>
      <p:sp>
        <p:nvSpPr>
          <p:cNvPr id="5" name="Прямоугольник 4"/>
          <p:cNvSpPr/>
          <p:nvPr/>
        </p:nvSpPr>
        <p:spPr>
          <a:xfrm>
            <a:off x="783770" y="1605050"/>
            <a:ext cx="7557797" cy="1231106"/>
          </a:xfrm>
          <a:prstGeom prst="rect">
            <a:avLst/>
          </a:prstGeom>
        </p:spPr>
        <p:txBody>
          <a:bodyPr wrap="square">
            <a:spAutoFit/>
          </a:bodyPr>
          <a:lstStyle/>
          <a:p>
            <a:r>
              <a:rPr lang="en-US" sz="2600" dirty="0" smtClean="0">
                <a:latin typeface="Arial" panose="020B0604020202020204" pitchFamily="34" charset="0"/>
                <a:cs typeface="Arial" panose="020B0604020202020204" pitchFamily="34" charset="0"/>
              </a:rPr>
              <a:t>Purpose: </a:t>
            </a:r>
          </a:p>
          <a:p>
            <a:r>
              <a:rPr lang="en-US" sz="2400" dirty="0" smtClean="0">
                <a:latin typeface="Arial" panose="020B0604020202020204" pitchFamily="34" charset="0"/>
                <a:cs typeface="Arial" panose="020B0604020202020204" pitchFamily="34" charset="0"/>
              </a:rPr>
              <a:t>spatial </a:t>
            </a:r>
            <a:r>
              <a:rPr lang="en-US" sz="2400" dirty="0">
                <a:latin typeface="Arial" panose="020B0604020202020204" pitchFamily="34" charset="0"/>
                <a:cs typeface="Arial" panose="020B0604020202020204" pitchFamily="34" charset="0"/>
              </a:rPr>
              <a:t>and temporal assessment of the </a:t>
            </a:r>
            <a:r>
              <a:rPr lang="ru-RU" sz="2400" dirty="0">
                <a:latin typeface="Arial" panose="020B0604020202020204" pitchFamily="34" charset="0"/>
                <a:cs typeface="Arial" panose="020B0604020202020204" pitchFamily="34" charset="0"/>
              </a:rPr>
              <a:t>МСС</a:t>
            </a:r>
            <a:r>
              <a:rPr lang="en-US" sz="2400" dirty="0">
                <a:latin typeface="Arial" panose="020B0604020202020204" pitchFamily="34" charset="0"/>
                <a:cs typeface="Arial" panose="020B0604020202020204" pitchFamily="34" charset="0"/>
              </a:rPr>
              <a:t> and microphysical characteristics of clouds.</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442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937090" y="6174249"/>
            <a:ext cx="762000" cy="365125"/>
          </a:xfrm>
        </p:spPr>
        <p:txBody>
          <a:bodyPr/>
          <a:lstStyle/>
          <a:p>
            <a:fld id="{5DD22AF0-B3D1-41C3-B345-7D602D504DE9}" type="slidenum">
              <a:rPr lang="ru-RU" smtClean="0"/>
              <a:t>3</a:t>
            </a:fld>
            <a:endParaRPr lang="ru-RU" dirty="0"/>
          </a:p>
        </p:txBody>
      </p:sp>
      <p:graphicFrame>
        <p:nvGraphicFramePr>
          <p:cNvPr id="6" name="Схема 5"/>
          <p:cNvGraphicFramePr/>
          <p:nvPr>
            <p:extLst>
              <p:ext uri="{D42A27DB-BD31-4B8C-83A1-F6EECF244321}">
                <p14:modId xmlns:p14="http://schemas.microsoft.com/office/powerpoint/2010/main" val="3665518599"/>
              </p:ext>
            </p:extLst>
          </p:nvPr>
        </p:nvGraphicFramePr>
        <p:xfrm>
          <a:off x="766916" y="1266425"/>
          <a:ext cx="7580671" cy="4028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Группа 6"/>
          <p:cNvGrpSpPr/>
          <p:nvPr/>
        </p:nvGrpSpPr>
        <p:grpSpPr>
          <a:xfrm>
            <a:off x="781663" y="571667"/>
            <a:ext cx="7580671" cy="670718"/>
            <a:chOff x="0" y="1966"/>
            <a:chExt cx="7580671" cy="670718"/>
          </a:xfrm>
        </p:grpSpPr>
        <p:sp>
          <p:nvSpPr>
            <p:cNvPr id="8" name="Прямоугольник 7"/>
            <p:cNvSpPr/>
            <p:nvPr/>
          </p:nvSpPr>
          <p:spPr>
            <a:xfrm>
              <a:off x="0" y="1966"/>
              <a:ext cx="7580671" cy="6707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Прямоугольник 8"/>
            <p:cNvSpPr/>
            <p:nvPr/>
          </p:nvSpPr>
          <p:spPr>
            <a:xfrm>
              <a:off x="0" y="1966"/>
              <a:ext cx="7580671" cy="6707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2600" kern="1200" dirty="0" smtClean="0">
                  <a:latin typeface="Arial" panose="020B0604020202020204" pitchFamily="34" charset="0"/>
                  <a:cs typeface="Arial" panose="020B0604020202020204" pitchFamily="34" charset="0"/>
                </a:rPr>
                <a:t>Content:</a:t>
              </a:r>
              <a:endParaRPr lang="ru-RU" sz="2600"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3347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965082" y="6177203"/>
            <a:ext cx="762000" cy="365125"/>
          </a:xfrm>
        </p:spPr>
        <p:txBody>
          <a:bodyPr/>
          <a:lstStyle/>
          <a:p>
            <a:fld id="{5DD22AF0-B3D1-41C3-B345-7D602D504DE9}" type="slidenum">
              <a:rPr lang="ru-RU" smtClean="0"/>
              <a:t>4</a:t>
            </a:fld>
            <a:endParaRPr lang="ru-RU" dirty="0"/>
          </a:p>
        </p:txBody>
      </p:sp>
      <p:pic>
        <p:nvPicPr>
          <p:cNvPr id="6" name="Рисунок 5"/>
          <p:cNvPicPr>
            <a:picLocks noChangeAspect="1"/>
          </p:cNvPicPr>
          <p:nvPr/>
        </p:nvPicPr>
        <p:blipFill rotWithShape="1">
          <a:blip r:embed="rId3"/>
          <a:srcRect l="2872" r="15692"/>
          <a:stretch/>
        </p:blipFill>
        <p:spPr>
          <a:xfrm>
            <a:off x="312304" y="4590123"/>
            <a:ext cx="2552567" cy="1769643"/>
          </a:xfrm>
          <a:prstGeom prst="rect">
            <a:avLst/>
          </a:prstGeom>
          <a:effectLst>
            <a:glow rad="101600">
              <a:schemeClr val="accent1">
                <a:satMod val="175000"/>
                <a:alpha val="40000"/>
              </a:schemeClr>
            </a:glow>
            <a:outerShdw blurRad="63500" sx="102000" sy="102000" algn="ctr" rotWithShape="0">
              <a:prstClr val="black">
                <a:alpha val="40000"/>
              </a:prstClr>
            </a:outerShdw>
          </a:effectLst>
        </p:spPr>
      </p:pic>
      <p:pic>
        <p:nvPicPr>
          <p:cNvPr id="7" name="Рисунок 6"/>
          <p:cNvPicPr>
            <a:picLocks noChangeAspect="1"/>
          </p:cNvPicPr>
          <p:nvPr/>
        </p:nvPicPr>
        <p:blipFill rotWithShape="1">
          <a:blip r:embed="rId4"/>
          <a:srcRect l="16546" r="14188"/>
          <a:stretch/>
        </p:blipFill>
        <p:spPr>
          <a:xfrm>
            <a:off x="3073854" y="4590123"/>
            <a:ext cx="2552567" cy="1769643"/>
          </a:xfrm>
          <a:prstGeom prst="rect">
            <a:avLst/>
          </a:prstGeom>
          <a:effectLst>
            <a:glow rad="101600">
              <a:schemeClr val="accent1">
                <a:satMod val="175000"/>
                <a:alpha val="40000"/>
              </a:schemeClr>
            </a:glow>
            <a:outerShdw blurRad="63500" sx="102000" sy="102000" algn="ctr" rotWithShape="0">
              <a:prstClr val="black">
                <a:alpha val="40000"/>
              </a:prstClr>
            </a:outerShdw>
          </a:effectLst>
        </p:spPr>
      </p:pic>
      <p:pic>
        <p:nvPicPr>
          <p:cNvPr id="8" name="Рисунок 7"/>
          <p:cNvPicPr>
            <a:picLocks noChangeAspect="1"/>
          </p:cNvPicPr>
          <p:nvPr/>
        </p:nvPicPr>
        <p:blipFill rotWithShape="1">
          <a:blip r:embed="rId5"/>
          <a:srcRect l="16569" t="14027" r="35362" b="6911"/>
          <a:stretch/>
        </p:blipFill>
        <p:spPr>
          <a:xfrm>
            <a:off x="5754745" y="2817674"/>
            <a:ext cx="2552567" cy="1772449"/>
          </a:xfrm>
          <a:prstGeom prst="rect">
            <a:avLst/>
          </a:prstGeom>
          <a:effectLst>
            <a:glow rad="101600">
              <a:schemeClr val="accent1">
                <a:satMod val="175000"/>
                <a:alpha val="40000"/>
              </a:schemeClr>
            </a:glow>
            <a:outerShdw blurRad="63500" sx="102000" sy="102000" algn="ctr" rotWithShape="0">
              <a:prstClr val="black">
                <a:alpha val="40000"/>
              </a:prstClr>
            </a:outerShdw>
          </a:effectLst>
        </p:spPr>
      </p:pic>
      <p:pic>
        <p:nvPicPr>
          <p:cNvPr id="9" name="Рисунок 8"/>
          <p:cNvPicPr>
            <a:picLocks noChangeAspect="1"/>
          </p:cNvPicPr>
          <p:nvPr/>
        </p:nvPicPr>
        <p:blipFill rotWithShape="1">
          <a:blip r:embed="rId6"/>
          <a:srcRect l="6350" r="10164" b="6460"/>
          <a:stretch/>
        </p:blipFill>
        <p:spPr>
          <a:xfrm>
            <a:off x="5754745" y="593220"/>
            <a:ext cx="2534799" cy="1794074"/>
          </a:xfrm>
          <a:prstGeom prst="rect">
            <a:avLst/>
          </a:prstGeom>
          <a:effectLst>
            <a:glow rad="101600">
              <a:schemeClr val="accent1">
                <a:satMod val="175000"/>
                <a:alpha val="40000"/>
              </a:schemeClr>
            </a:glow>
            <a:outerShdw blurRad="63500" sx="102000" sy="102000" algn="ctr" rotWithShape="0">
              <a:prstClr val="black">
                <a:alpha val="40000"/>
              </a:prstClr>
            </a:outerShdw>
          </a:effectLst>
        </p:spPr>
      </p:pic>
      <p:cxnSp>
        <p:nvCxnSpPr>
          <p:cNvPr id="14" name="Прямая со стрелкой 13"/>
          <p:cNvCxnSpPr/>
          <p:nvPr/>
        </p:nvCxnSpPr>
        <p:spPr>
          <a:xfrm flipV="1">
            <a:off x="4788308" y="1437450"/>
            <a:ext cx="833195" cy="5558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719483" y="3075894"/>
            <a:ext cx="829551" cy="5122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3484439" y="3583845"/>
            <a:ext cx="379638" cy="9114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1588587" y="3597107"/>
            <a:ext cx="377865" cy="8981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69937" y="515990"/>
            <a:ext cx="1462260" cy="492443"/>
          </a:xfrm>
          <a:prstGeom prst="rect">
            <a:avLst/>
          </a:prstGeom>
          <a:noFill/>
        </p:spPr>
        <p:txBody>
          <a:bodyPr wrap="none" rtlCol="0">
            <a:spAutoFit/>
          </a:bodyPr>
          <a:lstStyle/>
          <a:p>
            <a:pPr lvl="0"/>
            <a:r>
              <a:rPr lang="en-US" sz="2600" dirty="0" smtClean="0">
                <a:latin typeface="Arial" panose="020B0604020202020204" pitchFamily="34" charset="0"/>
                <a:cs typeface="Arial" panose="020B0604020202020204" pitchFamily="34" charset="0"/>
              </a:rPr>
              <a:t>MCC</a:t>
            </a:r>
            <a:r>
              <a:rPr lang="ru-RU" sz="26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is</a:t>
            </a:r>
            <a:r>
              <a:rPr lang="ru-RU" sz="2600" dirty="0">
                <a:latin typeface="Arial" panose="020B0604020202020204" pitchFamily="34" charset="0"/>
                <a:cs typeface="Arial" panose="020B0604020202020204" pitchFamily="34" charset="0"/>
              </a:rPr>
              <a:t>: </a:t>
            </a:r>
          </a:p>
        </p:txBody>
      </p:sp>
      <p:sp>
        <p:nvSpPr>
          <p:cNvPr id="35" name="Прямоугольник 34"/>
          <p:cNvSpPr/>
          <p:nvPr/>
        </p:nvSpPr>
        <p:spPr>
          <a:xfrm>
            <a:off x="260556" y="977655"/>
            <a:ext cx="4755718" cy="2340726"/>
          </a:xfrm>
          <a:prstGeom prst="rect">
            <a:avLst/>
          </a:prstGeom>
        </p:spPr>
        <p:txBody>
          <a:bodyPr/>
          <a:lstStyle/>
          <a:p>
            <a:pPr marL="342900" lvl="0" indent="-342900" rtl="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Cumulonimbus cloud complex, united by a common peak that has an oval shape;</a:t>
            </a:r>
            <a:endParaRPr lang="ru-RU" sz="2400" dirty="0">
              <a:latin typeface="Arial" panose="020B0604020202020204" pitchFamily="34" charset="0"/>
              <a:cs typeface="Arial" panose="020B0604020202020204" pitchFamily="34" charset="0"/>
            </a:endParaRPr>
          </a:p>
          <a:p>
            <a:pPr marL="342900" lvl="0" indent="-342900" rtl="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average area: 200 km;</a:t>
            </a:r>
            <a:endParaRPr lang="ru-RU" sz="2400" dirty="0">
              <a:latin typeface="Arial" panose="020B0604020202020204" pitchFamily="34" charset="0"/>
              <a:cs typeface="Arial" panose="020B0604020202020204" pitchFamily="34" charset="0"/>
            </a:endParaRPr>
          </a:p>
          <a:p>
            <a:pPr marL="342900" lvl="0" indent="-342900" rtl="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lifetime: 10-36 hours</a:t>
            </a:r>
            <a:r>
              <a:rPr lang="ru-RU" sz="2400" dirty="0" smtClean="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a:p>
            <a:pPr marL="342900" lvl="0" indent="-342900" rtl="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causes: thunderstorm, hail, rain, </a:t>
            </a:r>
            <a:r>
              <a:rPr lang="en-US" sz="2400" dirty="0" err="1" smtClean="0">
                <a:latin typeface="Arial" panose="020B0604020202020204" pitchFamily="34" charset="0"/>
                <a:cs typeface="Arial" panose="020B0604020202020204" pitchFamily="34" charset="0"/>
              </a:rPr>
              <a:t>windsquall</a:t>
            </a:r>
            <a:r>
              <a:rPr lang="en-US" sz="2400" dirty="0" smtClean="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0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a:xfrm>
            <a:off x="7885464" y="6174252"/>
            <a:ext cx="762000" cy="365125"/>
          </a:xfrm>
        </p:spPr>
        <p:txBody>
          <a:bodyPr/>
          <a:lstStyle/>
          <a:p>
            <a:fld id="{5DD22AF0-B3D1-41C3-B345-7D602D504DE9}" type="slidenum">
              <a:rPr lang="ru-RU" smtClean="0"/>
              <a:t>5</a:t>
            </a:fld>
            <a:endParaRPr lang="ru-RU" dirty="0"/>
          </a:p>
        </p:txBody>
      </p:sp>
      <p:graphicFrame>
        <p:nvGraphicFramePr>
          <p:cNvPr id="5" name="Объект 6"/>
          <p:cNvGraphicFramePr>
            <a:graphicFrameLocks/>
          </p:cNvGraphicFramePr>
          <p:nvPr>
            <p:extLst>
              <p:ext uri="{D42A27DB-BD31-4B8C-83A1-F6EECF244321}">
                <p14:modId xmlns:p14="http://schemas.microsoft.com/office/powerpoint/2010/main" val="3738498442"/>
              </p:ext>
            </p:extLst>
          </p:nvPr>
        </p:nvGraphicFramePr>
        <p:xfrm>
          <a:off x="5377089" y="1288505"/>
          <a:ext cx="3324641" cy="4768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6"/>
          <p:cNvSpPr/>
          <p:nvPr/>
        </p:nvSpPr>
        <p:spPr>
          <a:xfrm>
            <a:off x="2255673" y="396145"/>
            <a:ext cx="4572000" cy="492443"/>
          </a:xfrm>
          <a:prstGeom prst="rect">
            <a:avLst/>
          </a:prstGeom>
        </p:spPr>
        <p:txBody>
          <a:bodyPr>
            <a:spAutoFit/>
          </a:bodyPr>
          <a:lstStyle/>
          <a:p>
            <a:pPr algn="ctr"/>
            <a:r>
              <a:rPr lang="en-US" sz="2600" dirty="0">
                <a:latin typeface="Arial" panose="020B0604020202020204" pitchFamily="34" charset="0"/>
                <a:cs typeface="Arial" panose="020B0604020202020204" pitchFamily="34" charset="0"/>
              </a:rPr>
              <a:t>Study period and </a:t>
            </a:r>
            <a:r>
              <a:rPr lang="en-US" sz="2600" dirty="0" smtClean="0">
                <a:latin typeface="Arial" panose="020B0604020202020204" pitchFamily="34" charset="0"/>
                <a:cs typeface="Arial" panose="020B0604020202020204" pitchFamily="34" charset="0"/>
              </a:rPr>
              <a:t>territory</a:t>
            </a:r>
            <a:endParaRPr lang="ru-RU" sz="2600" dirty="0">
              <a:latin typeface="Arial" panose="020B0604020202020204" pitchFamily="34" charset="0"/>
              <a:cs typeface="Arial" panose="020B0604020202020204" pitchFamily="34" charset="0"/>
            </a:endParaRPr>
          </a:p>
        </p:txBody>
      </p:sp>
      <p:sp>
        <p:nvSpPr>
          <p:cNvPr id="8" name="Прямоугольник 7"/>
          <p:cNvSpPr/>
          <p:nvPr/>
        </p:nvSpPr>
        <p:spPr>
          <a:xfrm>
            <a:off x="274696" y="6302495"/>
            <a:ext cx="4899012" cy="400110"/>
          </a:xfrm>
          <a:prstGeom prst="rect">
            <a:avLst/>
          </a:prstGeom>
          <a:solidFill>
            <a:srgbClr val="E4E7FC"/>
          </a:solidFill>
          <a:effectLst>
            <a:glow rad="101600">
              <a:schemeClr val="accent1">
                <a:satMod val="175000"/>
                <a:alpha val="40000"/>
              </a:schemeClr>
            </a:glow>
            <a:outerShdw blurRad="63500" sx="102000" sy="102000" algn="ctr" rotWithShape="0">
              <a:prstClr val="black">
                <a:alpha val="40000"/>
              </a:prstClr>
            </a:outerShdw>
          </a:effectLst>
        </p:spPr>
        <p:txBody>
          <a:bodyPr wrap="square">
            <a:spAutoFit/>
          </a:bodyPr>
          <a:lstStyle/>
          <a:p>
            <a:r>
              <a:rPr lang="en-US" sz="2000" dirty="0" smtClean="0"/>
              <a:t>Study area</a:t>
            </a:r>
            <a:endParaRPr lang="ru-RU" sz="2000" dirty="0">
              <a:latin typeface="Arial" panose="020B0604020202020204" pitchFamily="34" charset="0"/>
              <a:ea typeface="Times New Roman"/>
              <a:cs typeface="Arial" panose="020B0604020202020204" pitchFamily="34" charset="0"/>
            </a:endParaRPr>
          </a:p>
        </p:txBody>
      </p:sp>
      <p:pic>
        <p:nvPicPr>
          <p:cNvPr id="1026" name="Picture 2" descr="C:\Users\Татьяна Кошикова\Desktop\Tanya_300_dpi.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696" y="1403798"/>
            <a:ext cx="4899012" cy="4639337"/>
          </a:xfrm>
          <a:prstGeom prst="rect">
            <a:avLst/>
          </a:prstGeom>
          <a:noFill/>
          <a:effectLst>
            <a:glow rad="101600">
              <a:schemeClr val="accent1">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646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900217" y="6189012"/>
            <a:ext cx="762000" cy="365125"/>
          </a:xfrm>
        </p:spPr>
        <p:txBody>
          <a:bodyPr/>
          <a:lstStyle/>
          <a:p>
            <a:fld id="{5DD22AF0-B3D1-41C3-B345-7D602D504DE9}" type="slidenum">
              <a:rPr lang="ru-RU" smtClean="0"/>
              <a:t>6</a:t>
            </a:fld>
            <a:endParaRPr lang="ru-RU" dirty="0"/>
          </a:p>
        </p:txBody>
      </p:sp>
      <p:sp>
        <p:nvSpPr>
          <p:cNvPr id="5" name="Прямоугольник 4"/>
          <p:cNvSpPr/>
          <p:nvPr/>
        </p:nvSpPr>
        <p:spPr>
          <a:xfrm>
            <a:off x="1676399" y="569207"/>
            <a:ext cx="6105331" cy="954107"/>
          </a:xfrm>
          <a:prstGeom prst="rect">
            <a:avLst/>
          </a:prstGeom>
        </p:spPr>
        <p:txBody>
          <a:bodyPr wrap="square">
            <a:spAutoFit/>
          </a:bodyPr>
          <a:lstStyle/>
          <a:p>
            <a:pPr algn="ctr"/>
            <a:r>
              <a:rPr lang="en-US" sz="2800" dirty="0">
                <a:latin typeface="Arial" panose="020B0604020202020204" pitchFamily="34" charset="0"/>
                <a:cs typeface="Arial" panose="020B0604020202020204" pitchFamily="34" charset="0"/>
              </a:rPr>
              <a:t>Damage caused during the formation and evolution of the </a:t>
            </a:r>
            <a:r>
              <a:rPr lang="en-US" sz="2800" dirty="0" smtClean="0">
                <a:latin typeface="Arial" panose="020B0604020202020204" pitchFamily="34" charset="0"/>
                <a:cs typeface="Arial" panose="020B0604020202020204" pitchFamily="34" charset="0"/>
              </a:rPr>
              <a:t>MCC</a:t>
            </a:r>
            <a:endParaRPr lang="ru-RU" sz="2800" dirty="0">
              <a:latin typeface="Arial" panose="020B0604020202020204" pitchFamily="34" charset="0"/>
              <a:cs typeface="Arial" panose="020B0604020202020204" pitchFamily="34" charset="0"/>
            </a:endParaRPr>
          </a:p>
        </p:txBody>
      </p:sp>
      <p:sp>
        <p:nvSpPr>
          <p:cNvPr id="6" name="TextBox 5"/>
          <p:cNvSpPr txBox="1"/>
          <p:nvPr/>
        </p:nvSpPr>
        <p:spPr>
          <a:xfrm>
            <a:off x="685800" y="1874052"/>
            <a:ext cx="6766560" cy="2492990"/>
          </a:xfrm>
          <a:prstGeom prst="rect">
            <a:avLst/>
          </a:prstGeom>
          <a:noFill/>
        </p:spPr>
        <p:txBody>
          <a:bodyPr wrap="square" rtlCol="0">
            <a:spAutoFit/>
          </a:bodyPr>
          <a:lstStyle/>
          <a:p>
            <a:pPr>
              <a:buClr>
                <a:schemeClr val="tx2">
                  <a:lumMod val="75000"/>
                </a:schemeClr>
              </a:buClr>
            </a:pPr>
            <a:r>
              <a:rPr lang="en-US" sz="2600" dirty="0">
                <a:latin typeface="Arial" panose="020B0604020202020204" pitchFamily="34" charset="0"/>
                <a:cs typeface="Arial" panose="020B0604020202020204" pitchFamily="34" charset="0"/>
              </a:rPr>
              <a:t>Novosibirsk region</a:t>
            </a:r>
            <a:r>
              <a:rPr lang="en-US" sz="2600" dirty="0" smtClean="0">
                <a:latin typeface="Arial" panose="020B0604020202020204" pitchFamily="34" charset="0"/>
                <a:cs typeface="Arial" panose="020B0604020202020204" pitchFamily="34" charset="0"/>
              </a:rPr>
              <a:t>:</a:t>
            </a:r>
          </a:p>
          <a:p>
            <a:pPr>
              <a:buClr>
                <a:schemeClr val="tx2">
                  <a:lumMod val="75000"/>
                </a:schemeClr>
              </a:buClr>
            </a:pPr>
            <a:endParaRPr lang="en-US" sz="2600" dirty="0">
              <a:latin typeface="Arial" panose="020B0604020202020204" pitchFamily="34" charset="0"/>
              <a:cs typeface="Arial" panose="020B0604020202020204" pitchFamily="34" charset="0"/>
            </a:endParaRPr>
          </a:p>
          <a:p>
            <a:pPr marL="342900" indent="-342900">
              <a:buClr>
                <a:schemeClr val="tx2">
                  <a:lumMod val="75000"/>
                </a:schemeClr>
              </a:buClr>
              <a:buFont typeface="Wingdings" panose="05000000000000000000" pitchFamily="2" charset="2"/>
              <a:buChar char="Ø"/>
            </a:pPr>
            <a:r>
              <a:rPr lang="en-US" sz="2600" dirty="0" err="1">
                <a:latin typeface="Arial" panose="020B0604020202020204" pitchFamily="34" charset="0"/>
                <a:cs typeface="Arial" panose="020B0604020202020204" pitchFamily="34" charset="0"/>
              </a:rPr>
              <a:t>j</a:t>
            </a:r>
            <a:r>
              <a:rPr lang="en-US" sz="2600" dirty="0" err="1" smtClean="0">
                <a:latin typeface="Arial" panose="020B0604020202020204" pitchFamily="34" charset="0"/>
                <a:cs typeface="Arial" panose="020B0604020202020204" pitchFamily="34" charset="0"/>
              </a:rPr>
              <a:t>uly</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21-23, </a:t>
            </a:r>
            <a:r>
              <a:rPr lang="en-US" sz="2600" dirty="0" smtClean="0">
                <a:latin typeface="Arial" panose="020B0604020202020204" pitchFamily="34" charset="0"/>
                <a:cs typeface="Arial" panose="020B0604020202020204" pitchFamily="34" charset="0"/>
              </a:rPr>
              <a:t>2009;</a:t>
            </a:r>
            <a:endParaRPr lang="ru-RU" sz="2600" dirty="0">
              <a:latin typeface="Arial" panose="020B0604020202020204" pitchFamily="34" charset="0"/>
              <a:cs typeface="Arial" panose="020B0604020202020204" pitchFamily="34" charset="0"/>
            </a:endParaRPr>
          </a:p>
          <a:p>
            <a:pPr marL="342900" indent="-342900">
              <a:buClr>
                <a:schemeClr val="tx2">
                  <a:lumMod val="75000"/>
                </a:schemeClr>
              </a:buClr>
              <a:buFont typeface="Wingdings" panose="05000000000000000000" pitchFamily="2" charset="2"/>
              <a:buChar char="Ø"/>
            </a:pPr>
            <a:r>
              <a:rPr lang="en-US" sz="2600" dirty="0" smtClean="0">
                <a:solidFill>
                  <a:schemeClr val="bg2">
                    <a:lumMod val="50000"/>
                  </a:schemeClr>
                </a:solidFill>
                <a:latin typeface="Arial" panose="020B0604020202020204" pitchFamily="34" charset="0"/>
                <a:cs typeface="Arial" panose="020B0604020202020204" pitchFamily="34" charset="0"/>
              </a:rPr>
              <a:t>21.5 </a:t>
            </a:r>
            <a:r>
              <a:rPr lang="en-US" sz="2600" dirty="0">
                <a:solidFill>
                  <a:schemeClr val="bg2">
                    <a:lumMod val="50000"/>
                  </a:schemeClr>
                </a:solidFill>
                <a:latin typeface="Arial" panose="020B0604020202020204" pitchFamily="34" charset="0"/>
                <a:cs typeface="Arial" panose="020B0604020202020204" pitchFamily="34" charset="0"/>
              </a:rPr>
              <a:t>million </a:t>
            </a:r>
            <a:r>
              <a:rPr lang="en-US" sz="2600" dirty="0" smtClean="0">
                <a:solidFill>
                  <a:schemeClr val="bg2">
                    <a:lumMod val="50000"/>
                  </a:schemeClr>
                </a:solidFill>
                <a:latin typeface="Arial" panose="020B0604020202020204" pitchFamily="34" charset="0"/>
                <a:cs typeface="Arial" panose="020B0604020202020204" pitchFamily="34" charset="0"/>
              </a:rPr>
              <a:t>rubles</a:t>
            </a:r>
            <a:r>
              <a:rPr lang="ru-RU" sz="2600" dirty="0" smtClean="0">
                <a:solidFill>
                  <a:schemeClr val="bg2">
                    <a:lumMod val="50000"/>
                  </a:schemeClr>
                </a:solidFill>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of</a:t>
            </a:r>
            <a:r>
              <a:rPr lang="ru-RU" sz="2600"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damage;</a:t>
            </a:r>
            <a:endParaRPr lang="ru-RU" sz="2600" dirty="0" smtClean="0">
              <a:latin typeface="Arial" panose="020B0604020202020204" pitchFamily="34" charset="0"/>
              <a:cs typeface="Arial" panose="020B0604020202020204" pitchFamily="34" charset="0"/>
            </a:endParaRPr>
          </a:p>
          <a:p>
            <a:pPr marL="342900" indent="-342900">
              <a:buClr>
                <a:schemeClr val="tx2">
                  <a:lumMod val="75000"/>
                </a:schemeClr>
              </a:buClr>
              <a:buFont typeface="Wingdings" panose="05000000000000000000" pitchFamily="2" charset="2"/>
              <a:buChar char="Ø"/>
            </a:pPr>
            <a:r>
              <a:rPr lang="en-US" sz="2600" dirty="0">
                <a:latin typeface="Arial" panose="020B0604020202020204" pitchFamily="34" charset="0"/>
                <a:cs typeface="Arial" panose="020B0604020202020204" pitchFamily="34" charset="0"/>
              </a:rPr>
              <a:t>lodging of crops on </a:t>
            </a:r>
            <a:r>
              <a:rPr lang="en-US" sz="2600" dirty="0">
                <a:solidFill>
                  <a:schemeClr val="bg2">
                    <a:lumMod val="50000"/>
                  </a:schemeClr>
                </a:solidFill>
                <a:latin typeface="Arial" panose="020B0604020202020204" pitchFamily="34" charset="0"/>
                <a:cs typeface="Arial" panose="020B0604020202020204" pitchFamily="34" charset="0"/>
              </a:rPr>
              <a:t>2500 hectares </a:t>
            </a:r>
            <a:r>
              <a:rPr lang="en-US" sz="2600" dirty="0">
                <a:latin typeface="Arial" panose="020B0604020202020204" pitchFamily="34" charset="0"/>
                <a:cs typeface="Arial" panose="020B0604020202020204" pitchFamily="34" charset="0"/>
              </a:rPr>
              <a:t>of the </a:t>
            </a:r>
            <a:r>
              <a:rPr lang="en-US" sz="2600" dirty="0" smtClean="0">
                <a:latin typeface="Arial" panose="020B0604020202020204" pitchFamily="34" charset="0"/>
                <a:cs typeface="Arial" panose="020B0604020202020204" pitchFamily="34" charset="0"/>
              </a:rPr>
              <a:t>territory.</a:t>
            </a:r>
            <a:endParaRPr lang="ru-RU" sz="2600" dirty="0" smtClean="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70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4382814" cy="4373563"/>
          </a:xfrm>
        </p:spPr>
        <p:txBody>
          <a:bodyPr/>
          <a:lstStyle/>
          <a:p>
            <a:endParaRPr lang="ru-RU"/>
          </a:p>
        </p:txBody>
      </p:sp>
      <p:graphicFrame>
        <p:nvGraphicFramePr>
          <p:cNvPr id="4" name="Схема 3"/>
          <p:cNvGraphicFramePr/>
          <p:nvPr>
            <p:extLst>
              <p:ext uri="{D42A27DB-BD31-4B8C-83A1-F6EECF244321}">
                <p14:modId xmlns:p14="http://schemas.microsoft.com/office/powerpoint/2010/main" val="3263396376"/>
              </p:ext>
            </p:extLst>
          </p:nvPr>
        </p:nvGraphicFramePr>
        <p:xfrm>
          <a:off x="5781367" y="1669475"/>
          <a:ext cx="2993923" cy="4783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Номер слайда 17"/>
          <p:cNvSpPr txBox="1">
            <a:spLocks/>
          </p:cNvSpPr>
          <p:nvPr/>
        </p:nvSpPr>
        <p:spPr>
          <a:xfrm>
            <a:off x="7927258" y="6174117"/>
            <a:ext cx="781665" cy="365125"/>
          </a:xfrm>
          <a:prstGeom prst="rect">
            <a:avLst/>
          </a:prstGeom>
        </p:spPr>
        <p:txBody>
          <a:bodyPr vert="horz" lIns="91440" tIns="45720" rIns="91440" bIns="45720" rtlCol="0" anchor="ctr"/>
          <a:lstStyle>
            <a:defPPr>
              <a:defRPr lang="ru-RU"/>
            </a:defPPr>
            <a:lvl1pPr marL="0" algn="l" defTabSz="914400" rtl="0" eaLnBrk="1" latinLnBrk="0" hangingPunct="1">
              <a:defRPr sz="2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DD22AF0-B3D1-41C3-B345-7D602D504DE9}" type="slidenum">
              <a:rPr lang="ru-RU" b="0" smtClean="0">
                <a:solidFill>
                  <a:schemeClr val="tx1"/>
                </a:solidFill>
                <a:latin typeface="+mj-lt"/>
              </a:rPr>
              <a:pPr algn="r"/>
              <a:t>7</a:t>
            </a:fld>
            <a:endParaRPr lang="ru-RU" b="0" dirty="0">
              <a:solidFill>
                <a:schemeClr val="tx1"/>
              </a:solidFill>
              <a:latin typeface="+mj-lt"/>
            </a:endParaRPr>
          </a:p>
        </p:txBody>
      </p:sp>
      <p:pic>
        <p:nvPicPr>
          <p:cNvPr id="4098" name="Picture 2" descr="E:\Tanya)\магитратура\магистрская\МКК.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362" y="1239238"/>
            <a:ext cx="4277097" cy="4277097"/>
          </a:xfrm>
          <a:prstGeom prst="rect">
            <a:avLst/>
          </a:prstGeom>
          <a:noFill/>
          <a:effectLst>
            <a:glow rad="101600">
              <a:schemeClr val="accent1">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12258" y="480989"/>
            <a:ext cx="4572000" cy="492443"/>
          </a:xfrm>
          <a:prstGeom prst="rect">
            <a:avLst/>
          </a:prstGeom>
        </p:spPr>
        <p:txBody>
          <a:bodyPr>
            <a:spAutoFit/>
          </a:bodyPr>
          <a:lstStyle/>
          <a:p>
            <a:pPr algn="ctr"/>
            <a:r>
              <a:rPr lang="en-US" sz="2600" dirty="0">
                <a:latin typeface="Arial" panose="020B0604020202020204" pitchFamily="34" charset="0"/>
                <a:cs typeface="Arial" panose="020B0604020202020204" pitchFamily="34" charset="0"/>
              </a:rPr>
              <a:t>The </a:t>
            </a:r>
            <a:r>
              <a:rPr lang="en-US" sz="2600" dirty="0" smtClean="0">
                <a:latin typeface="Arial" panose="020B0604020202020204" pitchFamily="34" charset="0"/>
                <a:cs typeface="Arial" panose="020B0604020202020204" pitchFamily="34" charset="0"/>
              </a:rPr>
              <a:t>analysis</a:t>
            </a:r>
            <a:endParaRPr lang="ru-RU" sz="2600" dirty="0">
              <a:latin typeface="Arial" panose="020B0604020202020204" pitchFamily="34" charset="0"/>
              <a:cs typeface="Arial" panose="020B0604020202020204" pitchFamily="34" charset="0"/>
            </a:endParaRPr>
          </a:p>
        </p:txBody>
      </p:sp>
      <p:sp>
        <p:nvSpPr>
          <p:cNvPr id="8" name="Прямоугольник 7"/>
          <p:cNvSpPr/>
          <p:nvPr/>
        </p:nvSpPr>
        <p:spPr>
          <a:xfrm>
            <a:off x="483744" y="5774007"/>
            <a:ext cx="4652699" cy="400110"/>
          </a:xfrm>
          <a:prstGeom prst="rect">
            <a:avLst/>
          </a:prstGeom>
          <a:solidFill>
            <a:srgbClr val="E4E7FC"/>
          </a:solidFill>
          <a:effectLst>
            <a:glow rad="101600">
              <a:schemeClr val="accent1">
                <a:satMod val="175000"/>
                <a:alpha val="40000"/>
              </a:schemeClr>
            </a:glow>
            <a:outerShdw blurRad="63500" sx="102000" sy="102000" algn="ctr" rotWithShape="0">
              <a:prstClr val="black">
                <a:alpha val="40000"/>
              </a:prstClr>
            </a:outerShdw>
          </a:effectLst>
        </p:spPr>
        <p:txBody>
          <a:bodyPr wrap="square">
            <a:spAutoFit/>
          </a:bodyPr>
          <a:lstStyle/>
          <a:p>
            <a:pPr lvl="0"/>
            <a:r>
              <a:rPr lang="en-US" sz="2000" dirty="0">
                <a:latin typeface="Arial" panose="020B0604020202020204" pitchFamily="34" charset="0"/>
                <a:cs typeface="Arial" panose="020B0604020202020204" pitchFamily="34" charset="0"/>
              </a:rPr>
              <a:t>Cloud product ATML2</a:t>
            </a:r>
            <a:endParaRPr lang="ru-R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74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5"/>
          <p:cNvGraphicFramePr>
            <a:graphicFrameLocks/>
          </p:cNvGraphicFramePr>
          <p:nvPr>
            <p:extLst>
              <p:ext uri="{D42A27DB-BD31-4B8C-83A1-F6EECF244321}">
                <p14:modId xmlns:p14="http://schemas.microsoft.com/office/powerpoint/2010/main" val="1259918367"/>
              </p:ext>
            </p:extLst>
          </p:nvPr>
        </p:nvGraphicFramePr>
        <p:xfrm>
          <a:off x="5346249" y="2195931"/>
          <a:ext cx="3606198" cy="4160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801641" y="1584860"/>
            <a:ext cx="253306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Selection criteria</a:t>
            </a:r>
            <a:r>
              <a:rPr lang="en-US" sz="2000" dirty="0"/>
              <a:t>:</a:t>
            </a:r>
            <a:endParaRPr lang="ru-RU" sz="2000" dirty="0"/>
          </a:p>
        </p:txBody>
      </p:sp>
      <p:pic>
        <p:nvPicPr>
          <p:cNvPr id="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33655" t="53120" r="36354" b="25573"/>
          <a:stretch/>
        </p:blipFill>
        <p:spPr bwMode="auto">
          <a:xfrm>
            <a:off x="556115" y="1815693"/>
            <a:ext cx="4652699" cy="3305631"/>
          </a:xfrm>
          <a:prstGeom prst="rect">
            <a:avLst/>
          </a:prstGeom>
          <a:noFill/>
          <a:ln>
            <a:noFill/>
          </a:ln>
          <a:effectLst>
            <a:glow rad="101600">
              <a:schemeClr val="accent1">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556114" y="5321369"/>
            <a:ext cx="4652699" cy="1015663"/>
          </a:xfrm>
          <a:prstGeom prst="rect">
            <a:avLst/>
          </a:prstGeom>
          <a:solidFill>
            <a:srgbClr val="E4E7FC"/>
          </a:solidFill>
          <a:effectLst>
            <a:glow rad="101600">
              <a:schemeClr val="accent1">
                <a:satMod val="175000"/>
                <a:alpha val="40000"/>
              </a:schemeClr>
            </a:glow>
            <a:outerShdw blurRad="63500" sx="102000" sy="102000" algn="ctr" rotWithShape="0">
              <a:prstClr val="black">
                <a:alpha val="40000"/>
              </a:prstClr>
            </a:outerShdw>
          </a:effectLst>
        </p:spPr>
        <p:txBody>
          <a:bodyPr wrap="square">
            <a:spAutoFit/>
          </a:bodyPr>
          <a:lstStyle/>
          <a:p>
            <a:r>
              <a:rPr lang="en-US" sz="2000" dirty="0"/>
              <a:t>Image in the visible light spectrum of the MODIS KA Terra for June 22, 2017, flyover time 05:45 UTC. </a:t>
            </a:r>
            <a:endParaRPr lang="ru-RU" sz="2000" dirty="0">
              <a:latin typeface="Arial" panose="020B0604020202020204" pitchFamily="34" charset="0"/>
              <a:ea typeface="Times New Roman"/>
              <a:cs typeface="Arial" panose="020B0604020202020204" pitchFamily="34" charset="0"/>
            </a:endParaRPr>
          </a:p>
        </p:txBody>
      </p:sp>
      <p:sp>
        <p:nvSpPr>
          <p:cNvPr id="8" name="Овал 7"/>
          <p:cNvSpPr/>
          <p:nvPr/>
        </p:nvSpPr>
        <p:spPr>
          <a:xfrm>
            <a:off x="3452328" y="2201789"/>
            <a:ext cx="874741" cy="933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2569442" y="4120223"/>
            <a:ext cx="1013838" cy="892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272455" y="473859"/>
            <a:ext cx="4572000" cy="892552"/>
          </a:xfrm>
          <a:prstGeom prst="rect">
            <a:avLst/>
          </a:prstGeom>
        </p:spPr>
        <p:txBody>
          <a:bodyPr>
            <a:spAutoFit/>
          </a:bodyPr>
          <a:lstStyle/>
          <a:p>
            <a:pPr algn="ctr"/>
            <a:r>
              <a:rPr lang="en-US" sz="2600" dirty="0">
                <a:latin typeface="Arial" panose="020B0604020202020204" pitchFamily="34" charset="0"/>
                <a:cs typeface="Arial" panose="020B0604020202020204" pitchFamily="34" charset="0"/>
              </a:rPr>
              <a:t>I</a:t>
            </a:r>
            <a:r>
              <a:rPr lang="en-US" sz="2600" dirty="0" smtClean="0">
                <a:latin typeface="Arial" panose="020B0604020202020204" pitchFamily="34" charset="0"/>
                <a:cs typeface="Arial" panose="020B0604020202020204" pitchFamily="34" charset="0"/>
              </a:rPr>
              <a:t>nterpretation </a:t>
            </a:r>
            <a:r>
              <a:rPr lang="en-US" sz="2600" dirty="0">
                <a:latin typeface="Arial" panose="020B0604020202020204" pitchFamily="34" charset="0"/>
                <a:cs typeface="Arial" panose="020B0604020202020204" pitchFamily="34" charset="0"/>
              </a:rPr>
              <a:t>of mesoscale convective </a:t>
            </a:r>
            <a:r>
              <a:rPr lang="en-US" sz="2600" dirty="0" smtClean="0">
                <a:latin typeface="Arial" panose="020B0604020202020204" pitchFamily="34" charset="0"/>
                <a:cs typeface="Arial" panose="020B0604020202020204" pitchFamily="34" charset="0"/>
              </a:rPr>
              <a:t>complexes</a:t>
            </a:r>
            <a:endParaRPr lang="ru-RU" sz="2600" dirty="0">
              <a:latin typeface="Arial" panose="020B0604020202020204" pitchFamily="34" charset="0"/>
              <a:cs typeface="Arial" panose="020B0604020202020204" pitchFamily="34" charset="0"/>
            </a:endParaRPr>
          </a:p>
        </p:txBody>
      </p:sp>
      <p:sp>
        <p:nvSpPr>
          <p:cNvPr id="12" name="Номер слайда 3"/>
          <p:cNvSpPr>
            <a:spLocks noGrp="1"/>
          </p:cNvSpPr>
          <p:nvPr>
            <p:ph type="sldNum" sz="quarter" idx="12"/>
          </p:nvPr>
        </p:nvSpPr>
        <p:spPr>
          <a:xfrm>
            <a:off x="7900217" y="6365988"/>
            <a:ext cx="762000" cy="365125"/>
          </a:xfrm>
        </p:spPr>
        <p:txBody>
          <a:bodyPr/>
          <a:lstStyle/>
          <a:p>
            <a:fld id="{5DD22AF0-B3D1-41C3-B345-7D602D504DE9}" type="slidenum">
              <a:rPr lang="ru-RU" smtClean="0"/>
              <a:t>8</a:t>
            </a:fld>
            <a:endParaRPr lang="ru-RU" dirty="0"/>
          </a:p>
        </p:txBody>
      </p:sp>
    </p:spTree>
    <p:extLst>
      <p:ext uri="{BB962C8B-B14F-4D97-AF65-F5344CB8AC3E}">
        <p14:creationId xmlns:p14="http://schemas.microsoft.com/office/powerpoint/2010/main" val="196434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89029" y="5717119"/>
            <a:ext cx="8043524" cy="461665"/>
          </a:xfrm>
          <a:prstGeom prst="rect">
            <a:avLst/>
          </a:prstGeom>
          <a:solidFill>
            <a:srgbClr val="E4E7FC"/>
          </a:solidFill>
          <a:effectLst>
            <a:glow rad="101600">
              <a:schemeClr val="accent1">
                <a:satMod val="175000"/>
                <a:alpha val="40000"/>
              </a:schemeClr>
            </a:glow>
            <a:outerShdw blurRad="63500" sx="102000" sy="102000" algn="ctr" rotWithShape="0">
              <a:prstClr val="black">
                <a:alpha val="40000"/>
              </a:prstClr>
            </a:outerShdw>
          </a:effectLst>
        </p:spPr>
        <p:txBody>
          <a:bodyPr wrap="square">
            <a:spAutoFit/>
          </a:bodyPr>
          <a:lstStyle/>
          <a:p>
            <a:r>
              <a:rPr lang="en-US" sz="2400" dirty="0">
                <a:latin typeface="Arial" panose="020B0604020202020204" pitchFamily="34" charset="0"/>
                <a:cs typeface="Arial" panose="020B0604020202020204" pitchFamily="34" charset="0"/>
              </a:rPr>
              <a:t>Spatial-temporal distribution of the </a:t>
            </a:r>
            <a:r>
              <a:rPr lang="en-US" sz="2400" dirty="0" smtClean="0">
                <a:latin typeface="Arial" panose="020B0604020202020204" pitchFamily="34" charset="0"/>
                <a:cs typeface="Arial" panose="020B0604020202020204" pitchFamily="34" charset="0"/>
              </a:rPr>
              <a:t>MCC</a:t>
            </a:r>
            <a:endParaRPr lang="ru-RU" sz="2400" dirty="0">
              <a:latin typeface="Arial" panose="020B0604020202020204" pitchFamily="34" charset="0"/>
              <a:cs typeface="Arial" panose="020B0604020202020204" pitchFamily="34" charset="0"/>
            </a:endParaRPr>
          </a:p>
        </p:txBody>
      </p:sp>
      <p:pic>
        <p:nvPicPr>
          <p:cNvPr id="8" name="Рисунок 7" descr="E:\Расчёт характеристик МКК\карта4 (все).tif"/>
          <p:cNvPicPr/>
          <p:nvPr/>
        </p:nvPicPr>
        <p:blipFill rotWithShape="1">
          <a:blip r:embed="rId3">
            <a:extLst>
              <a:ext uri="{28A0092B-C50C-407E-A947-70E740481C1C}">
                <a14:useLocalDpi xmlns:a14="http://schemas.microsoft.com/office/drawing/2010/main" val="0"/>
              </a:ext>
            </a:extLst>
          </a:blip>
          <a:srcRect l="5817" t="6470" r="6924" b="4412"/>
          <a:stretch/>
        </p:blipFill>
        <p:spPr bwMode="auto">
          <a:xfrm>
            <a:off x="373611" y="737434"/>
            <a:ext cx="3947668" cy="4752045"/>
          </a:xfrm>
          <a:prstGeom prst="rect">
            <a:avLst/>
          </a:prstGeom>
          <a:noFill/>
          <a:ln>
            <a:noFill/>
          </a:ln>
          <a:effectLst>
            <a:glow rad="101600">
              <a:schemeClr val="accent1">
                <a:satMod val="175000"/>
                <a:alpha val="40000"/>
              </a:schemeClr>
            </a:glow>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10" name="Рисунок 9" descr="E:\Расчёт характеристик МКК\2012.tif"/>
          <p:cNvPicPr/>
          <p:nvPr/>
        </p:nvPicPr>
        <p:blipFill rotWithShape="1">
          <a:blip r:embed="rId4">
            <a:extLst>
              <a:ext uri="{28A0092B-C50C-407E-A947-70E740481C1C}">
                <a14:useLocalDpi xmlns:a14="http://schemas.microsoft.com/office/drawing/2010/main" val="0"/>
              </a:ext>
            </a:extLst>
          </a:blip>
          <a:srcRect l="5655" t="7043" r="7686" b="4065"/>
          <a:stretch/>
        </p:blipFill>
        <p:spPr bwMode="auto">
          <a:xfrm>
            <a:off x="4498255" y="737435"/>
            <a:ext cx="4252282" cy="4752045"/>
          </a:xfrm>
          <a:prstGeom prst="rect">
            <a:avLst/>
          </a:prstGeom>
          <a:noFill/>
          <a:ln>
            <a:noFill/>
          </a:ln>
          <a:effectLst>
            <a:glow rad="101600">
              <a:schemeClr val="accent1">
                <a:satMod val="175000"/>
                <a:alpha val="40000"/>
              </a:schemeClr>
            </a:glow>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11" name="Номер слайда 3"/>
          <p:cNvSpPr>
            <a:spLocks noGrp="1"/>
          </p:cNvSpPr>
          <p:nvPr>
            <p:ph type="sldNum" sz="quarter" idx="12"/>
          </p:nvPr>
        </p:nvSpPr>
        <p:spPr>
          <a:xfrm>
            <a:off x="7900217" y="6174264"/>
            <a:ext cx="762000" cy="365125"/>
          </a:xfrm>
        </p:spPr>
        <p:txBody>
          <a:bodyPr/>
          <a:lstStyle/>
          <a:p>
            <a:fld id="{5DD22AF0-B3D1-41C3-B345-7D602D504DE9}" type="slidenum">
              <a:rPr lang="ru-RU" smtClean="0"/>
              <a:t>9</a:t>
            </a:fld>
            <a:endParaRPr lang="ru-RU" dirty="0"/>
          </a:p>
        </p:txBody>
      </p:sp>
    </p:spTree>
    <p:extLst>
      <p:ext uri="{BB962C8B-B14F-4D97-AF65-F5344CB8AC3E}">
        <p14:creationId xmlns:p14="http://schemas.microsoft.com/office/powerpoint/2010/main" val="2665487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Другая 1">
      <a:dk1>
        <a:sysClr val="windowText" lastClr="000000"/>
      </a:dk1>
      <a:lt1>
        <a:sysClr val="window" lastClr="FFFFFF"/>
      </a:lt1>
      <a:dk2>
        <a:srgbClr val="9297CF"/>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1180</TotalTime>
  <Words>1078</Words>
  <Application>Microsoft Office PowerPoint</Application>
  <PresentationFormat>Экран (4:3)</PresentationFormat>
  <Paragraphs>96</Paragraphs>
  <Slides>13</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NewsPrint</vt:lpstr>
      <vt:lpstr> Characteristics of mesoscale convective complex over the south of Western Siberia</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Temporal variability of the MCC</vt:lpstr>
      <vt:lpstr>Презентация PowerPoint</vt:lpstr>
      <vt:lpstr>Сonclusions:</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ГРОЗОВАЯ ДЕЯТЕЛЬНОСТЬ МЕЗОМАСШТАБНЫХ КОНВЕКТИВНЫХ КОМПЛЕКСОВ НАД ЗАПАДНОЙ СИБИРЬЮ</dc:title>
  <dc:creator>Ippolitov</dc:creator>
  <cp:lastModifiedBy>Пользователь Windows</cp:lastModifiedBy>
  <cp:revision>118</cp:revision>
  <dcterms:created xsi:type="dcterms:W3CDTF">2019-10-14T05:49:00Z</dcterms:created>
  <dcterms:modified xsi:type="dcterms:W3CDTF">2020-05-17T07:53:19Z</dcterms:modified>
</cp:coreProperties>
</file>