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5" r:id="rId1"/>
  </p:sldMasterIdLst>
  <p:notesMasterIdLst>
    <p:notesMasterId r:id="rId11"/>
  </p:notesMasterIdLst>
  <p:sldIdLst>
    <p:sldId id="256" r:id="rId2"/>
    <p:sldId id="265"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767" autoAdjust="0"/>
  </p:normalViewPr>
  <p:slideViewPr>
    <p:cSldViewPr snapToGrid="0">
      <p:cViewPr varScale="1">
        <p:scale>
          <a:sx n="86" d="100"/>
          <a:sy n="86" d="100"/>
        </p:scale>
        <p:origin x="151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D791F-705A-4252-940A-2B5918610A92}" type="datetimeFigureOut">
              <a:rPr lang="ru-RU" smtClean="0"/>
              <a:t>17.05.2020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B5A04-8CC7-45D6-BCC5-104C115260E9}" type="slidenum">
              <a:rPr lang="ru-RU" smtClean="0"/>
              <a:t>‹#›</a:t>
            </a:fld>
            <a:endParaRPr lang="ru-RU" dirty="0"/>
          </a:p>
        </p:txBody>
      </p:sp>
    </p:spTree>
    <p:extLst>
      <p:ext uri="{BB962C8B-B14F-4D97-AF65-F5344CB8AC3E}">
        <p14:creationId xmlns:p14="http://schemas.microsoft.com/office/powerpoint/2010/main" val="225989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Good </a:t>
            </a:r>
            <a:r>
              <a:rPr lang="en-US" dirty="0"/>
              <a:t>morning / afternoon / evening respected colleagues and chairpersons.</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1</a:t>
            </a:fld>
            <a:endParaRPr lang="ru-RU" dirty="0"/>
          </a:p>
        </p:txBody>
      </p:sp>
    </p:spTree>
    <p:extLst>
      <p:ext uri="{BB962C8B-B14F-4D97-AF65-F5344CB8AC3E}">
        <p14:creationId xmlns:p14="http://schemas.microsoft.com/office/powerpoint/2010/main" val="237438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In </a:t>
            </a:r>
            <a:r>
              <a:rPr lang="en-US" dirty="0"/>
              <a:t>the course of this talk, I will elucidate the nature and significance of snowstorm meters (№1); furthermore I will show (№2 - №4) examples of existing snowstorm meters that are currently in use, let you take a look at the principle of their work; then we will learn what OPTIOS is, being one of these wonderful machines (№5) and we will discuss in detail a design of our own that is being developed at IMCES SB RAS, a snowstorm meter based on OPTIOS (№6); at the very end (№7) we will summarize and draw several conclusions, after which you can ask your questions, should you have any.</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2</a:t>
            </a:fld>
            <a:endParaRPr lang="ru-RU" dirty="0"/>
          </a:p>
        </p:txBody>
      </p:sp>
    </p:spTree>
    <p:extLst>
      <p:ext uri="{BB962C8B-B14F-4D97-AF65-F5344CB8AC3E}">
        <p14:creationId xmlns:p14="http://schemas.microsoft.com/office/powerpoint/2010/main" val="417422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In countries with cold winters, and severe winter conditions, like the Russian Federation, snowstorms have a huge economic impact and pose serious security risks structure- and </a:t>
            </a:r>
            <a:r>
              <a:rPr lang="en-US" dirty="0" err="1" smtClean="0"/>
              <a:t>infrastructurewise</a:t>
            </a:r>
            <a:r>
              <a:rPr lang="en-US" dirty="0" smtClean="0"/>
              <a:t>. Snowstorms form snowdrifts, hindering the operation of air, road and rail transport, change the distribution of snow </a:t>
            </a:r>
            <a:r>
              <a:rPr lang="en-US" dirty="0" smtClean="0"/>
              <a:t>masses </a:t>
            </a:r>
            <a:r>
              <a:rPr lang="en-US" dirty="0" smtClean="0"/>
              <a:t>in the fields, affecting the distribution of moisture in the soil and, as a result, the crop yields. Snowstorms create an increased avalanche hazard in areas with difficult terrain. Information on local snow transfer is used both in the design of roads and by public utilities</a:t>
            </a:r>
          </a:p>
          <a:p>
            <a:r>
              <a:rPr lang="en-US" dirty="0" smtClean="0"/>
              <a:t>	There </a:t>
            </a:r>
            <a:r>
              <a:rPr lang="en-US" dirty="0"/>
              <a:t>is a number of automatic meters that can determine some parameters of horizontal snow transfer, but these are not widely used. They include: </a:t>
            </a:r>
          </a:p>
          <a:p>
            <a:r>
              <a:rPr lang="en-US" dirty="0"/>
              <a:t>	• </a:t>
            </a:r>
            <a:r>
              <a:rPr lang="en-US" dirty="0" err="1"/>
              <a:t>FlowCapt</a:t>
            </a:r>
            <a:r>
              <a:rPr lang="en-US" dirty="0"/>
              <a:t> FC4 </a:t>
            </a:r>
          </a:p>
          <a:p>
            <a:r>
              <a:rPr lang="en-US" dirty="0"/>
              <a:t>	• SPC</a:t>
            </a:r>
          </a:p>
          <a:p>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3</a:t>
            </a:fld>
            <a:endParaRPr lang="ru-RU" dirty="0"/>
          </a:p>
        </p:txBody>
      </p:sp>
    </p:spTree>
    <p:extLst>
      <p:ext uri="{BB962C8B-B14F-4D97-AF65-F5344CB8AC3E}">
        <p14:creationId xmlns:p14="http://schemas.microsoft.com/office/powerpoint/2010/main" val="390016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	</a:t>
            </a:r>
            <a:endParaRPr lang="en-US" dirty="0" smtClean="0"/>
          </a:p>
          <a:p>
            <a:r>
              <a:rPr lang="en-US" dirty="0" smtClean="0"/>
              <a:t>	The </a:t>
            </a:r>
            <a:r>
              <a:rPr lang="en-US" dirty="0" err="1"/>
              <a:t>FlowCapt</a:t>
            </a:r>
            <a:r>
              <a:rPr lang="en-US" dirty="0"/>
              <a:t> FC4 ultrasonic sensor, which works on the principle of recording changes in the internal acoustic pressure generated due to friction of snow particles on the sensitive surface of the sensor. The advantages of this device include automatic operation, non-volatile power supply, protective coating, the absence of moving parts and the lack of need for maintenance. A significant drawback is the small number of measured parameters of snowstorms (the intensity of the flow of snow particles).</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4</a:t>
            </a:fld>
            <a:endParaRPr lang="ru-RU" dirty="0"/>
          </a:p>
        </p:txBody>
      </p:sp>
    </p:spTree>
    <p:extLst>
      <p:ext uri="{BB962C8B-B14F-4D97-AF65-F5344CB8AC3E}">
        <p14:creationId xmlns:p14="http://schemas.microsoft.com/office/powerpoint/2010/main" val="233044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Another </a:t>
            </a:r>
            <a:r>
              <a:rPr lang="en-US" dirty="0"/>
              <a:t>device is the snow particle counter (SPC), which is a classic photoelectric fork sensor capable of counting the number of particles and measuring the diameter of particles as they pass through the measuring volume. Its advantages are high sensitivity and the ability to work in automatic mode, and the main disadvantage is the limited number of measured parameters.</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5</a:t>
            </a:fld>
            <a:endParaRPr lang="ru-RU" dirty="0"/>
          </a:p>
        </p:txBody>
      </p:sp>
    </p:spTree>
    <p:extLst>
      <p:ext uri="{BB962C8B-B14F-4D97-AF65-F5344CB8AC3E}">
        <p14:creationId xmlns:p14="http://schemas.microsoft.com/office/powerpoint/2010/main" val="354051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Optical </a:t>
            </a:r>
            <a:r>
              <a:rPr lang="en-US" dirty="0"/>
              <a:t>precipitation meter called OPTIOS created in the laboratory) of ecological instrumentation. It makes and analyzes the images of shadows cast by atmospheric precipitation particles. Based on the measurement of particle sizes and their quantity, the current depth and amount of precipitation are determined. The device operates in automatic mode, has low power consumption; it accounts for wind and high wind resistance bias as well as measurement errors arising from wetting and evaporation. OPTIOS provides the opportunity to determine the integral and microstructural characteristics of precipitation. So, what is wrong with OPTIOS, you might ask, well, it’s designed to measure particles transferred vertically only.</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6</a:t>
            </a:fld>
            <a:endParaRPr lang="ru-RU" dirty="0"/>
          </a:p>
        </p:txBody>
      </p:sp>
    </p:spTree>
    <p:extLst>
      <p:ext uri="{BB962C8B-B14F-4D97-AF65-F5344CB8AC3E}">
        <p14:creationId xmlns:p14="http://schemas.microsoft.com/office/powerpoint/2010/main" val="405949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Over </a:t>
            </a:r>
            <a:r>
              <a:rPr lang="en-US" dirty="0"/>
              <a:t>the period under consideration, the speed of snowfall particles v averaged around 1.5 meters per seconds, with big particles travelling as fast as 3 meters per seconds. At the same time, the average horizontal wind speed V was 3-5 m / s, with gusts (</a:t>
            </a:r>
            <a:r>
              <a:rPr lang="en-US" dirty="0" err="1"/>
              <a:t>Vmax</a:t>
            </a:r>
            <a:r>
              <a:rPr lang="en-US" dirty="0"/>
              <a:t>) up to 10 meters per seconds. OPTIOS cannot measure the parameters of snowfall accompanied by strong winds correctly due to the lack of a vertical measuring plane.</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7</a:t>
            </a:fld>
            <a:endParaRPr lang="ru-RU" dirty="0"/>
          </a:p>
        </p:txBody>
      </p:sp>
    </p:spTree>
    <p:extLst>
      <p:ext uri="{BB962C8B-B14F-4D97-AF65-F5344CB8AC3E}">
        <p14:creationId xmlns:p14="http://schemas.microsoft.com/office/powerpoint/2010/main" val="389695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From </a:t>
            </a:r>
            <a:r>
              <a:rPr lang="en-US" dirty="0"/>
              <a:t>the graph we can see that wind direction D changes diametrically in less than a day. This means that a vertically positioned measuring platform should be able to automatically change orientation in the horizontal plane to align with the direction of the wind. Thus the design of the positioning system must inevitably contain moving elements, which in severe operating conditions is extremely undesirable. A possible technical solution in this case could be the development of a device equipped with a two-dimensional measuring region created by two perpendicular vertical measuring channels. </a:t>
            </a:r>
            <a:endParaRPr lang="en-US" dirty="0" smtClean="0"/>
          </a:p>
          <a:p>
            <a:r>
              <a:rPr lang="en-US" dirty="0"/>
              <a:t>	</a:t>
            </a:r>
            <a:r>
              <a:rPr lang="en-US" dirty="0" smtClean="0"/>
              <a:t>An </a:t>
            </a:r>
            <a:r>
              <a:rPr lang="en-US" dirty="0"/>
              <a:t>additional condition for the design of the new snowstorm meter is the speed of registration of particles. The speed of a snowstorm particle is twice to three times the average speed than the speed of a raindrop. The particle size of the snowstorm in this case is twice to three smaller than raindrops. Therefore, the optoelectronic components of the device under development should provide a scanning frequency of shadow images of snow particles not less than six times higher than the frequency calculated for the OPTIOS optical rain meter.</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8</a:t>
            </a:fld>
            <a:endParaRPr lang="ru-RU" dirty="0"/>
          </a:p>
        </p:txBody>
      </p:sp>
    </p:spTree>
    <p:extLst>
      <p:ext uri="{BB962C8B-B14F-4D97-AF65-F5344CB8AC3E}">
        <p14:creationId xmlns:p14="http://schemas.microsoft.com/office/powerpoint/2010/main" val="60976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So</a:t>
            </a:r>
            <a:r>
              <a:rPr lang="en-US" dirty="0"/>
              <a:t>, I hope I was able to introduce you to the snowstorm meters and demonstrate the design of the new snowstorm meter being developed at IMCES SB RAS. You can ask your questions.</a:t>
            </a:r>
            <a:endParaRPr lang="ru-RU" dirty="0"/>
          </a:p>
        </p:txBody>
      </p:sp>
      <p:sp>
        <p:nvSpPr>
          <p:cNvPr id="4" name="Номер слайда 3"/>
          <p:cNvSpPr>
            <a:spLocks noGrp="1"/>
          </p:cNvSpPr>
          <p:nvPr>
            <p:ph type="sldNum" sz="quarter" idx="10"/>
          </p:nvPr>
        </p:nvSpPr>
        <p:spPr/>
        <p:txBody>
          <a:bodyPr/>
          <a:lstStyle/>
          <a:p>
            <a:fld id="{BE0B5A04-8CC7-45D6-BCC5-104C115260E9}" type="slidenum">
              <a:rPr lang="ru-RU" smtClean="0"/>
              <a:t>9</a:t>
            </a:fld>
            <a:endParaRPr lang="ru-RU" dirty="0"/>
          </a:p>
        </p:txBody>
      </p:sp>
    </p:spTree>
    <p:extLst>
      <p:ext uri="{BB962C8B-B14F-4D97-AF65-F5344CB8AC3E}">
        <p14:creationId xmlns:p14="http://schemas.microsoft.com/office/powerpoint/2010/main" val="13320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07A8F30-A5DA-4810-A3EE-D35E78C41A3D}"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173015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9DB2AE-51BE-407F-AB09-7F4B2B2DD728}" type="datetime1">
              <a:rPr lang="ru-RU" smtClean="0"/>
              <a:t>17.05.2020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270568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0B54771-A4D6-4574-9386-BCD7A30568B0}"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57306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3FCFC14-44CE-45A3-B326-31F7D8854E40}"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832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174344-2360-4A5A-8E5A-20908EEE8203}"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400445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878E19-2E4A-46C1-AE17-37A061390534}" type="datetime1">
              <a:rPr lang="ru-RU" smtClean="0"/>
              <a:t>17.05.2020</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184077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A8B47B-856B-4630-8330-297F7BB0498B}" type="datetime1">
              <a:rPr lang="ru-RU" smtClean="0"/>
              <a:t>17.05.2020</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3310068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9DA180-5C94-47DE-BB88-8A07B9184809}"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2896336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59F5642-49C8-4E6E-842E-55D35DCAD877}"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251210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1385EF-DD5B-440D-8222-05BFA737217D}"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76699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56F4D2-3EF1-4D37-AEA9-C5267075DD38}" type="datetime1">
              <a:rPr lang="ru-RU" smtClean="0"/>
              <a:t>17.05.2020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253181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A2A208-7B7F-4F02-99AD-73948748906C}" type="datetime1">
              <a:rPr lang="ru-RU" smtClean="0"/>
              <a:t>17.05.2020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204282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9B5E06A-81E2-46CE-B0BF-E441CD7155E6}" type="datetime1">
              <a:rPr lang="ru-RU" smtClean="0"/>
              <a:t>17.05.2020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163793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EA75A22F-8CA8-46D6-922E-6A2F765E67C6}" type="datetime1">
              <a:rPr lang="ru-RU" smtClean="0"/>
              <a:t>17.05.2020</a:t>
            </a:fld>
            <a:endParaRPr lang="ru-RU" dirty="0"/>
          </a:p>
        </p:txBody>
      </p:sp>
      <p:sp>
        <p:nvSpPr>
          <p:cNvPr id="5" name="Footer Placeholder 3"/>
          <p:cNvSpPr>
            <a:spLocks noGrp="1"/>
          </p:cNvSpPr>
          <p:nvPr>
            <p:ph type="ftr" sz="quarter" idx="11"/>
          </p:nvPr>
        </p:nvSpPr>
        <p:spPr/>
        <p:txBody>
          <a:bodyPr/>
          <a:lstStyle/>
          <a:p>
            <a:endParaRPr lang="ru-RU" dirty="0"/>
          </a:p>
        </p:txBody>
      </p:sp>
      <p:sp>
        <p:nvSpPr>
          <p:cNvPr id="6" name="Slide Number Placeholder 4"/>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130151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C36044-5046-4B9A-9B33-7F5DD390F95D}" type="datetime1">
              <a:rPr lang="ru-RU" smtClean="0"/>
              <a:t>17.05.2020</a:t>
            </a:fld>
            <a:endParaRPr lang="ru-RU" dirty="0"/>
          </a:p>
        </p:txBody>
      </p:sp>
      <p:sp>
        <p:nvSpPr>
          <p:cNvPr id="5" name="Footer Placeholder 2"/>
          <p:cNvSpPr>
            <a:spLocks noGrp="1"/>
          </p:cNvSpPr>
          <p:nvPr>
            <p:ph type="ftr" sz="quarter" idx="11"/>
          </p:nvPr>
        </p:nvSpPr>
        <p:spPr/>
        <p:txBody>
          <a:bodyPr/>
          <a:lstStyle/>
          <a:p>
            <a:endParaRPr lang="ru-RU" dirty="0"/>
          </a:p>
        </p:txBody>
      </p:sp>
      <p:sp>
        <p:nvSpPr>
          <p:cNvPr id="6" name="Slide Number Placeholder 3"/>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414984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24F2B9D9-5D69-4F03-9B41-451642B029D1}" type="datetime1">
              <a:rPr lang="ru-RU" smtClean="0"/>
              <a:t>17.05.2020</a:t>
            </a:fld>
            <a:endParaRPr lang="ru-RU" dirty="0"/>
          </a:p>
        </p:txBody>
      </p:sp>
      <p:sp>
        <p:nvSpPr>
          <p:cNvPr id="5" name="Footer Placeholder 5"/>
          <p:cNvSpPr>
            <a:spLocks noGrp="1"/>
          </p:cNvSpPr>
          <p:nvPr>
            <p:ph type="ftr" sz="quarter" idx="11"/>
          </p:nvPr>
        </p:nvSpPr>
        <p:spPr/>
        <p:txBody>
          <a:bodyPr/>
          <a:lstStyle/>
          <a:p>
            <a:endParaRPr lang="ru-RU" dirty="0"/>
          </a:p>
        </p:txBody>
      </p:sp>
      <p:sp>
        <p:nvSpPr>
          <p:cNvPr id="6" name="Slide Number Placeholder 6"/>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387163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4748E5-1654-4002-9FD8-14C280E6B5E9}" type="datetime1">
              <a:rPr lang="ru-RU" smtClean="0"/>
              <a:t>17.05.2020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F26952E-A665-4E2B-B4A1-636494154A94}" type="slidenum">
              <a:rPr lang="ru-RU" smtClean="0"/>
              <a:t>‹#›</a:t>
            </a:fld>
            <a:endParaRPr lang="ru-RU" dirty="0"/>
          </a:p>
        </p:txBody>
      </p:sp>
    </p:spTree>
    <p:extLst>
      <p:ext uri="{BB962C8B-B14F-4D97-AF65-F5344CB8AC3E}">
        <p14:creationId xmlns:p14="http://schemas.microsoft.com/office/powerpoint/2010/main" val="299389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F70B37-5E26-48B1-A05C-B67552427D61}" type="datetime1">
              <a:rPr lang="ru-RU" smtClean="0"/>
              <a:t>17.05.2020</a:t>
            </a:fld>
            <a:endParaRPr lang="ru-R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26952E-A665-4E2B-B4A1-636494154A94}" type="slidenum">
              <a:rPr lang="ru-RU" smtClean="0"/>
              <a:t>‹#›</a:t>
            </a:fld>
            <a:endParaRPr lang="ru-RU" dirty="0"/>
          </a:p>
        </p:txBody>
      </p:sp>
    </p:spTree>
    <p:extLst>
      <p:ext uri="{BB962C8B-B14F-4D97-AF65-F5344CB8AC3E}">
        <p14:creationId xmlns:p14="http://schemas.microsoft.com/office/powerpoint/2010/main" val="116738829"/>
      </p:ext>
    </p:extLst>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1"/>
            <a:ext cx="8825658" cy="2438400"/>
          </a:xfrm>
        </p:spPr>
        <p:txBody>
          <a:bodyPr>
            <a:normAutofit/>
          </a:bodyPr>
          <a:lstStyle/>
          <a:p>
            <a:pPr algn="ctr">
              <a:lnSpc>
                <a:spcPct val="150000"/>
              </a:lnSpc>
              <a:spcAft>
                <a:spcPts val="0"/>
              </a:spcAft>
            </a:pPr>
            <a:r>
              <a:rPr lang="en-US" sz="2800" kern="100" dirty="0">
                <a:latin typeface="Times New Roman" panose="02020603050405020304" pitchFamily="18" charset="0"/>
                <a:ea typeface="Noto Serif CJK SC"/>
                <a:cs typeface="Lohit Devanagari"/>
              </a:rPr>
              <a:t>OPTICAL DEVICE FOR MEASURING THE PARAMETERS OF A </a:t>
            </a:r>
            <a:r>
              <a:rPr lang="en-US" sz="2800" kern="100" dirty="0" smtClean="0">
                <a:latin typeface="Times New Roman" panose="02020603050405020304" pitchFamily="18" charset="0"/>
                <a:ea typeface="Noto Serif CJK SC"/>
                <a:cs typeface="Lohit Devanagari"/>
              </a:rPr>
              <a:t>SNOWSTORM</a:t>
            </a:r>
            <a:endParaRPr lang="ru-RU" sz="2800" dirty="0"/>
          </a:p>
        </p:txBody>
      </p:sp>
      <p:sp>
        <p:nvSpPr>
          <p:cNvPr id="3" name="Подзаголовок 2"/>
          <p:cNvSpPr>
            <a:spLocks noGrp="1"/>
          </p:cNvSpPr>
          <p:nvPr>
            <p:ph type="subTitle" idx="1"/>
          </p:nvPr>
        </p:nvSpPr>
        <p:spPr/>
        <p:txBody>
          <a:bodyPr>
            <a:normAutofit/>
          </a:bodyPr>
          <a:lstStyle/>
          <a:p>
            <a:pPr algn="r"/>
            <a:r>
              <a:rPr lang="en-US" dirty="0" err="1" smtClean="0">
                <a:latin typeface="Times New Roman" panose="02020603050405020304" pitchFamily="18" charset="0"/>
                <a:cs typeface="Times New Roman" panose="02020603050405020304" pitchFamily="18" charset="0"/>
              </a:rPr>
              <a:t>Filatov</a:t>
            </a:r>
            <a:r>
              <a:rPr lang="en-US" dirty="0" smtClean="0">
                <a:latin typeface="Times New Roman" panose="02020603050405020304" pitchFamily="18" charset="0"/>
                <a:cs typeface="Times New Roman" panose="02020603050405020304" pitchFamily="18" charset="0"/>
              </a:rPr>
              <a:t> Dmitry, postgraduate</a:t>
            </a:r>
          </a:p>
          <a:p>
            <a:pPr algn="r"/>
            <a:r>
              <a:rPr lang="en-US" dirty="0" smtClean="0">
                <a:latin typeface="Times New Roman" panose="02020603050405020304" pitchFamily="18" charset="0"/>
                <a:cs typeface="Times New Roman" panose="02020603050405020304" pitchFamily="18" charset="0"/>
              </a:rPr>
              <a:t>IMCES SB RAS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815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a:t>
            </a:r>
            <a:r>
              <a:rPr lang="en-US" dirty="0" err="1" smtClean="0"/>
              <a:t>ontent</a:t>
            </a:r>
            <a:r>
              <a:rPr lang="en-US" dirty="0" err="1"/>
              <a:t>s</a:t>
            </a:r>
            <a:endParaRPr lang="ru-RU" dirty="0"/>
          </a:p>
        </p:txBody>
      </p:sp>
      <p:sp>
        <p:nvSpPr>
          <p:cNvPr id="3" name="Объект 2"/>
          <p:cNvSpPr>
            <a:spLocks noGrp="1"/>
          </p:cNvSpPr>
          <p:nvPr>
            <p:ph idx="1"/>
          </p:nvPr>
        </p:nvSpPr>
        <p:spPr/>
        <p:txBody>
          <a:bodyPr/>
          <a:lstStyle/>
          <a:p>
            <a:r>
              <a:rPr lang="en-US" dirty="0"/>
              <a:t>Snowstorms and their </a:t>
            </a:r>
            <a:r>
              <a:rPr lang="en-US" dirty="0" smtClean="0"/>
              <a:t>impact</a:t>
            </a:r>
            <a:endParaRPr lang="ru-RU" dirty="0" smtClean="0"/>
          </a:p>
          <a:p>
            <a:r>
              <a:rPr lang="en-US" dirty="0"/>
              <a:t>Snowstorm </a:t>
            </a:r>
            <a:r>
              <a:rPr lang="en-US" dirty="0" smtClean="0"/>
              <a:t>meters</a:t>
            </a:r>
            <a:endParaRPr lang="ru-RU" dirty="0" smtClean="0"/>
          </a:p>
          <a:p>
            <a:r>
              <a:rPr lang="en-US" dirty="0" err="1"/>
              <a:t>FlowCapt</a:t>
            </a:r>
            <a:r>
              <a:rPr lang="en-US" dirty="0"/>
              <a:t> </a:t>
            </a:r>
            <a:r>
              <a:rPr lang="en-US" dirty="0" smtClean="0"/>
              <a:t>FC4</a:t>
            </a:r>
            <a:endParaRPr lang="ru-RU" dirty="0" smtClean="0"/>
          </a:p>
          <a:p>
            <a:r>
              <a:rPr lang="en-US" dirty="0"/>
              <a:t>Snow particles counter (SPC</a:t>
            </a:r>
            <a:r>
              <a:rPr lang="en-US" dirty="0" smtClean="0"/>
              <a:t>)</a:t>
            </a:r>
            <a:endParaRPr lang="ru-RU" dirty="0" smtClean="0"/>
          </a:p>
          <a:p>
            <a:r>
              <a:rPr lang="en-US" dirty="0"/>
              <a:t>Precipitation meter </a:t>
            </a:r>
            <a:r>
              <a:rPr lang="en-US" dirty="0" smtClean="0"/>
              <a:t>OPTIOS</a:t>
            </a:r>
            <a:endParaRPr lang="ru-RU" dirty="0" smtClean="0"/>
          </a:p>
          <a:p>
            <a:r>
              <a:rPr lang="en-US" dirty="0" smtClean="0"/>
              <a:t>OPTIOS </a:t>
            </a:r>
            <a:r>
              <a:rPr lang="en-US" dirty="0"/>
              <a:t>measurement </a:t>
            </a:r>
            <a:r>
              <a:rPr lang="en-US" dirty="0" smtClean="0"/>
              <a:t>results</a:t>
            </a:r>
            <a:endParaRPr lang="ru-RU" dirty="0" smtClean="0"/>
          </a:p>
          <a:p>
            <a:r>
              <a:rPr lang="en-US" dirty="0"/>
              <a:t>Design features of the new snowstorm meter</a:t>
            </a:r>
            <a:endParaRPr lang="ru-RU" dirty="0"/>
          </a:p>
        </p:txBody>
      </p:sp>
      <p:sp>
        <p:nvSpPr>
          <p:cNvPr id="4" name="Номер слайда 3"/>
          <p:cNvSpPr>
            <a:spLocks noGrp="1"/>
          </p:cNvSpPr>
          <p:nvPr>
            <p:ph type="sldNum" sz="quarter" idx="12"/>
          </p:nvPr>
        </p:nvSpPr>
        <p:spPr/>
        <p:txBody>
          <a:bodyPr/>
          <a:lstStyle/>
          <a:p>
            <a:fld id="{3F26952E-A665-4E2B-B4A1-636494154A94}" type="slidenum">
              <a:rPr lang="ru-RU" smtClean="0"/>
              <a:t>2</a:t>
            </a:fld>
            <a:endParaRPr lang="ru-RU"/>
          </a:p>
        </p:txBody>
      </p:sp>
    </p:spTree>
    <p:extLst>
      <p:ext uri="{BB962C8B-B14F-4D97-AF65-F5344CB8AC3E}">
        <p14:creationId xmlns:p14="http://schemas.microsoft.com/office/powerpoint/2010/main" val="738405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1" y="492369"/>
            <a:ext cx="10805500" cy="1144828"/>
          </a:xfrm>
        </p:spPr>
        <p:txBody>
          <a:bodyPr>
            <a:normAutofit/>
          </a:bodyPr>
          <a:lstStyle/>
          <a:p>
            <a:r>
              <a:rPr lang="en-US" dirty="0" smtClean="0"/>
              <a:t>Snowstorms and their impact</a:t>
            </a:r>
            <a:endParaRPr lang="ru-RU" dirty="0"/>
          </a:p>
        </p:txBody>
      </p:sp>
      <p:sp>
        <p:nvSpPr>
          <p:cNvPr id="3" name="Номер слайда 2"/>
          <p:cNvSpPr>
            <a:spLocks noGrp="1"/>
          </p:cNvSpPr>
          <p:nvPr>
            <p:ph type="sldNum" sz="quarter" idx="12"/>
          </p:nvPr>
        </p:nvSpPr>
        <p:spPr/>
        <p:txBody>
          <a:bodyPr/>
          <a:lstStyle/>
          <a:p>
            <a:fld id="{3F26952E-A665-4E2B-B4A1-636494154A94}" type="slidenum">
              <a:rPr lang="ru-RU" smtClean="0"/>
              <a:t>3</a:t>
            </a:fld>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228" y="2038001"/>
            <a:ext cx="4908204" cy="3681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1" y="2038001"/>
            <a:ext cx="5296830" cy="3681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443324" y="5993481"/>
            <a:ext cx="336665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The aftermath </a:t>
            </a:r>
            <a:r>
              <a:rPr lang="en-US" smtClean="0"/>
              <a:t>of the </a:t>
            </a:r>
            <a:r>
              <a:rPr lang="en-US" dirty="0"/>
              <a:t>snowstorms</a:t>
            </a:r>
            <a:endParaRPr lang="ru-RU" dirty="0"/>
          </a:p>
        </p:txBody>
      </p:sp>
    </p:spTree>
    <p:extLst>
      <p:ext uri="{BB962C8B-B14F-4D97-AF65-F5344CB8AC3E}">
        <p14:creationId xmlns:p14="http://schemas.microsoft.com/office/powerpoint/2010/main" val="3284460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FlowCapt</a:t>
            </a:r>
            <a:r>
              <a:rPr lang="en-US" dirty="0" smtClean="0"/>
              <a:t> FC4</a:t>
            </a:r>
            <a:endParaRPr lang="ru-RU" dirty="0"/>
          </a:p>
        </p:txBody>
      </p:sp>
      <p:sp>
        <p:nvSpPr>
          <p:cNvPr id="7" name="Объект 6"/>
          <p:cNvSpPr>
            <a:spLocks noGrp="1"/>
          </p:cNvSpPr>
          <p:nvPr>
            <p:ph idx="1"/>
          </p:nvPr>
        </p:nvSpPr>
        <p:spPr>
          <a:xfrm>
            <a:off x="4981575" y="1853248"/>
            <a:ext cx="6419850" cy="4195481"/>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PRINCIPLE OF OPERATION: </a:t>
            </a:r>
          </a:p>
          <a:p>
            <a:pPr marL="0" indent="0">
              <a:buNone/>
            </a:pPr>
            <a:r>
              <a:rPr lang="en-US" dirty="0">
                <a:latin typeface="Times New Roman" panose="02020603050405020304" pitchFamily="18" charset="0"/>
                <a:ea typeface="Noto Serif CJK SC"/>
                <a:cs typeface="Times New Roman" panose="02020603050405020304" pitchFamily="18" charset="0"/>
              </a:rPr>
              <a:t>	</a:t>
            </a:r>
            <a:r>
              <a:rPr lang="en-US" dirty="0" smtClean="0">
                <a:latin typeface="Times New Roman" panose="02020603050405020304" pitchFamily="18" charset="0"/>
                <a:ea typeface="Noto Serif CJK SC"/>
                <a:cs typeface="Times New Roman" panose="02020603050405020304" pitchFamily="18" charset="0"/>
              </a:rPr>
              <a:t>Internal </a:t>
            </a:r>
            <a:r>
              <a:rPr lang="en-US" dirty="0">
                <a:latin typeface="Times New Roman" panose="02020603050405020304" pitchFamily="18" charset="0"/>
                <a:ea typeface="Noto Serif CJK SC"/>
                <a:cs typeface="Times New Roman" panose="02020603050405020304" pitchFamily="18" charset="0"/>
              </a:rPr>
              <a:t>acoustic </a:t>
            </a:r>
            <a:r>
              <a:rPr lang="en-US" dirty="0" smtClean="0">
                <a:latin typeface="Times New Roman" panose="02020603050405020304" pitchFamily="18" charset="0"/>
                <a:ea typeface="Noto Serif CJK SC"/>
                <a:cs typeface="Times New Roman" panose="02020603050405020304" pitchFamily="18" charset="0"/>
              </a:rPr>
              <a:t>pressure</a:t>
            </a:r>
            <a:r>
              <a:rPr lang="ru-RU" dirty="0" smtClean="0">
                <a:latin typeface="Times New Roman" panose="02020603050405020304" pitchFamily="18" charset="0"/>
                <a:ea typeface="Noto Serif CJK SC"/>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ADVANTAGES</a:t>
            </a:r>
            <a:r>
              <a:rPr lang="ru-RU"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rPr>
              <a:t>Auto </a:t>
            </a:r>
            <a:r>
              <a:rPr lang="en-US" dirty="0" smtClean="0">
                <a:latin typeface="Times New Roman" panose="02020603050405020304" pitchFamily="18" charset="0"/>
              </a:rPr>
              <a:t>mode;</a:t>
            </a:r>
            <a:endParaRPr lang="ru-RU" dirty="0" smtClean="0">
              <a:latin typeface="Times New Roman" panose="02020603050405020304" pitchFamily="18" charset="0"/>
            </a:endParaRPr>
          </a:p>
          <a:p>
            <a:pPr lvl="1"/>
            <a:r>
              <a:rPr lang="en-US" dirty="0">
                <a:latin typeface="Times New Roman" panose="02020603050405020304" pitchFamily="18" charset="0"/>
              </a:rPr>
              <a:t>N</a:t>
            </a:r>
            <a:r>
              <a:rPr lang="en-US" dirty="0" smtClean="0">
                <a:latin typeface="Times New Roman" panose="02020603050405020304" pitchFamily="18" charset="0"/>
              </a:rPr>
              <a:t>on-volatile power;</a:t>
            </a:r>
            <a:endParaRPr lang="ru-RU" dirty="0" smtClean="0">
              <a:latin typeface="Times New Roman" panose="02020603050405020304" pitchFamily="18" charset="0"/>
            </a:endParaRPr>
          </a:p>
          <a:p>
            <a:pPr lvl="1"/>
            <a:r>
              <a:rPr lang="en-US" dirty="0" smtClean="0">
                <a:latin typeface="Times New Roman" panose="02020603050405020304" pitchFamily="18" charset="0"/>
              </a:rPr>
              <a:t>Protective covering;</a:t>
            </a:r>
          </a:p>
          <a:p>
            <a:pPr lvl="1"/>
            <a:r>
              <a:rPr lang="en-US" dirty="0" smtClean="0">
                <a:latin typeface="Times New Roman" panose="02020603050405020304" pitchFamily="18" charset="0"/>
              </a:rPr>
              <a:t>Lack </a:t>
            </a:r>
            <a:r>
              <a:rPr lang="en-US" dirty="0">
                <a:latin typeface="Times New Roman" panose="02020603050405020304" pitchFamily="18" charset="0"/>
              </a:rPr>
              <a:t>of moving </a:t>
            </a:r>
            <a:r>
              <a:rPr lang="en-US" dirty="0" smtClean="0">
                <a:latin typeface="Times New Roman" panose="02020603050405020304" pitchFamily="18" charset="0"/>
              </a:rPr>
              <a:t>parts;</a:t>
            </a:r>
          </a:p>
          <a:p>
            <a:pPr lvl="1"/>
            <a:r>
              <a:rPr lang="en-US" dirty="0">
                <a:latin typeface="Times New Roman" panose="02020603050405020304" pitchFamily="18" charset="0"/>
                <a:cs typeface="Times New Roman" panose="02020603050405020304" pitchFamily="18" charset="0"/>
              </a:rPr>
              <a:t>No maintenance </a:t>
            </a:r>
            <a:r>
              <a:rPr lang="en-US" dirty="0" smtClean="0">
                <a:latin typeface="Times New Roman" panose="02020603050405020304" pitchFamily="18" charset="0"/>
                <a:cs typeface="Times New Roman" panose="02020603050405020304" pitchFamily="18" charset="0"/>
              </a:rPr>
              <a:t>needed.</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rPr>
              <a:t>DISADVANTAGES</a:t>
            </a:r>
            <a:r>
              <a:rPr lang="ru-RU" dirty="0" smtClean="0">
                <a:latin typeface="Times New Roman" panose="02020603050405020304" pitchFamily="18" charset="0"/>
              </a:rPr>
              <a:t>:</a:t>
            </a:r>
            <a:endParaRPr lang="en-US" dirty="0" smtClean="0">
              <a:latin typeface="Times New Roman" panose="02020603050405020304" pitchFamily="18" charset="0"/>
            </a:endParaRPr>
          </a:p>
          <a:p>
            <a:pPr lvl="1"/>
            <a:r>
              <a:rPr lang="en-US" dirty="0">
                <a:latin typeface="Times New Roman" panose="02020603050405020304" pitchFamily="18" charset="0"/>
              </a:rPr>
              <a:t>S</a:t>
            </a:r>
            <a:r>
              <a:rPr lang="en-US" dirty="0" smtClean="0">
                <a:latin typeface="Times New Roman" panose="02020603050405020304" pitchFamily="18" charset="0"/>
              </a:rPr>
              <a:t>mall </a:t>
            </a:r>
            <a:r>
              <a:rPr lang="en-US" dirty="0">
                <a:latin typeface="Times New Roman" panose="02020603050405020304" pitchFamily="18" charset="0"/>
              </a:rPr>
              <a:t>number of measured parameters of </a:t>
            </a:r>
            <a:r>
              <a:rPr lang="en-US" dirty="0" smtClean="0">
                <a:latin typeface="Times New Roman" panose="02020603050405020304" pitchFamily="18" charset="0"/>
              </a:rPr>
              <a:t>snowstorms.</a:t>
            </a:r>
          </a:p>
          <a:p>
            <a:pPr marL="0" indent="0">
              <a:buNone/>
            </a:pPr>
            <a:endParaRPr lang="en-US" dirty="0" smtClean="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11" y="1853248"/>
            <a:ext cx="3933825" cy="3757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Номер слайда 2"/>
          <p:cNvSpPr>
            <a:spLocks noGrp="1"/>
          </p:cNvSpPr>
          <p:nvPr>
            <p:ph type="sldNum" sz="quarter" idx="12"/>
          </p:nvPr>
        </p:nvSpPr>
        <p:spPr/>
        <p:txBody>
          <a:bodyPr/>
          <a:lstStyle/>
          <a:p>
            <a:fld id="{3F26952E-A665-4E2B-B4A1-636494154A94}" type="slidenum">
              <a:rPr lang="ru-RU" smtClean="0"/>
              <a:t>4</a:t>
            </a:fld>
            <a:endParaRPr lang="ru-RU"/>
          </a:p>
        </p:txBody>
      </p:sp>
      <p:sp>
        <p:nvSpPr>
          <p:cNvPr id="4" name="TextBox 3"/>
          <p:cNvSpPr txBox="1"/>
          <p:nvPr/>
        </p:nvSpPr>
        <p:spPr>
          <a:xfrm>
            <a:off x="929696" y="5864063"/>
            <a:ext cx="3366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smtClean="0"/>
              <a:t>FlowCapt</a:t>
            </a:r>
            <a:r>
              <a:rPr lang="en-US" dirty="0" smtClean="0"/>
              <a:t> FC4</a:t>
            </a:r>
            <a:endParaRPr lang="ru-RU" dirty="0"/>
          </a:p>
        </p:txBody>
      </p:sp>
    </p:spTree>
    <p:extLst>
      <p:ext uri="{BB962C8B-B14F-4D97-AF65-F5344CB8AC3E}">
        <p14:creationId xmlns:p14="http://schemas.microsoft.com/office/powerpoint/2010/main" val="1812609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Snow </a:t>
            </a:r>
            <a:r>
              <a:rPr lang="en-US" dirty="0"/>
              <a:t>particles </a:t>
            </a:r>
            <a:r>
              <a:rPr lang="en-US" dirty="0" smtClean="0"/>
              <a:t>counter (SPC)</a:t>
            </a:r>
            <a:endParaRPr lang="ru-RU" dirty="0"/>
          </a:p>
        </p:txBody>
      </p:sp>
      <p:sp>
        <p:nvSpPr>
          <p:cNvPr id="3" name="Объект 2"/>
          <p:cNvSpPr>
            <a:spLocks noGrp="1"/>
          </p:cNvSpPr>
          <p:nvPr>
            <p:ph idx="1"/>
          </p:nvPr>
        </p:nvSpPr>
        <p:spPr>
          <a:xfrm>
            <a:off x="5196254" y="2052919"/>
            <a:ext cx="4853599" cy="417203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PRINCIPLE OF OPERATION: </a:t>
            </a:r>
          </a:p>
          <a:p>
            <a:pPr marL="0" indent="0">
              <a:buNone/>
            </a:pPr>
            <a:r>
              <a:rPr lang="en-US" dirty="0">
                <a:latin typeface="Times New Roman" panose="02020603050405020304" pitchFamily="18" charset="0"/>
                <a:ea typeface="Noto Serif CJK SC"/>
                <a:cs typeface="Times New Roman" panose="02020603050405020304" pitchFamily="18" charset="0"/>
              </a:rPr>
              <a:t>	</a:t>
            </a:r>
            <a:r>
              <a:rPr lang="en-US" dirty="0" smtClean="0">
                <a:latin typeface="Times New Roman" panose="02020603050405020304" pitchFamily="18" charset="0"/>
                <a:ea typeface="Noto Serif CJK SC"/>
                <a:cs typeface="Times New Roman" panose="02020603050405020304" pitchFamily="18" charset="0"/>
              </a:rPr>
              <a:t>Absorption of particles of </a:t>
            </a:r>
            <a:r>
              <a:rPr lang="en-US" dirty="0">
                <a:latin typeface="Times New Roman" panose="02020603050405020304" pitchFamily="18" charset="0"/>
                <a:ea typeface="Noto Serif CJK SC"/>
                <a:cs typeface="Times New Roman" panose="02020603050405020304" pitchFamily="18" charset="0"/>
              </a:rPr>
              <a:t>emitted light.</a:t>
            </a:r>
            <a:endParaRPr lang="ru-RU" dirty="0" smtClean="0">
              <a:latin typeface="Times New Roman" panose="02020603050405020304" pitchFamily="18" charset="0"/>
              <a:ea typeface="Noto Serif CJK SC"/>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ADVANTAGES</a:t>
            </a:r>
            <a:r>
              <a:rPr lang="ru-RU" dirty="0" smtClean="0">
                <a:latin typeface="Times New Roman" panose="02020603050405020304" pitchFamily="18" charset="0"/>
                <a:cs typeface="Times New Roman" panose="02020603050405020304" pitchFamily="18" charset="0"/>
              </a:rPr>
              <a:t>:</a:t>
            </a:r>
          </a:p>
          <a:p>
            <a:pPr lvl="1"/>
            <a:r>
              <a:rPr lang="en-US" dirty="0" smtClean="0">
                <a:latin typeface="Times New Roman" panose="02020603050405020304" pitchFamily="18" charset="0"/>
              </a:rPr>
              <a:t>Auto mode;</a:t>
            </a:r>
            <a:endParaRPr lang="ru-RU" dirty="0" smtClean="0">
              <a:latin typeface="Times New Roman" panose="02020603050405020304" pitchFamily="18" charset="0"/>
            </a:endParaRPr>
          </a:p>
          <a:p>
            <a:pPr lvl="1"/>
            <a:r>
              <a:rPr lang="en-US" dirty="0" smtClean="0">
                <a:latin typeface="Times New Roman" panose="02020603050405020304" pitchFamily="18" charset="0"/>
              </a:rPr>
              <a:t>High sensitivity.</a:t>
            </a:r>
          </a:p>
          <a:p>
            <a:pPr marL="0" indent="0">
              <a:buNone/>
            </a:pPr>
            <a:r>
              <a:rPr lang="en-US" dirty="0" smtClean="0">
                <a:latin typeface="Times New Roman" panose="02020603050405020304" pitchFamily="18" charset="0"/>
              </a:rPr>
              <a:t>DISADVANTAGES</a:t>
            </a:r>
            <a:r>
              <a:rPr lang="ru-RU" dirty="0" smtClean="0">
                <a:latin typeface="Times New Roman" panose="02020603050405020304" pitchFamily="18" charset="0"/>
              </a:rPr>
              <a:t>:</a:t>
            </a:r>
            <a:endParaRPr lang="en-US" dirty="0" smtClean="0">
              <a:latin typeface="Times New Roman" panose="02020603050405020304" pitchFamily="18" charset="0"/>
            </a:endParaRPr>
          </a:p>
          <a:p>
            <a:pPr lvl="1"/>
            <a:r>
              <a:rPr lang="en-US" dirty="0">
                <a:latin typeface="Times New Roman" panose="02020603050405020304" pitchFamily="18" charset="0"/>
              </a:rPr>
              <a:t>S</a:t>
            </a:r>
            <a:r>
              <a:rPr lang="en-US" dirty="0" smtClean="0">
                <a:latin typeface="Times New Roman" panose="02020603050405020304" pitchFamily="18" charset="0"/>
              </a:rPr>
              <a:t>mall </a:t>
            </a:r>
            <a:r>
              <a:rPr lang="en-US" dirty="0">
                <a:latin typeface="Times New Roman" panose="02020603050405020304" pitchFamily="18" charset="0"/>
              </a:rPr>
              <a:t>number of measured parameters of </a:t>
            </a:r>
            <a:r>
              <a:rPr lang="en-US" dirty="0" smtClean="0">
                <a:latin typeface="Times New Roman" panose="02020603050405020304" pitchFamily="18" charset="0"/>
              </a:rPr>
              <a:t>snowstorms.</a:t>
            </a:r>
            <a:endParaRPr lang="en-US" dirty="0">
              <a:latin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2158425"/>
            <a:ext cx="4259997" cy="3389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Номер слайда 4"/>
          <p:cNvSpPr>
            <a:spLocks noGrp="1"/>
          </p:cNvSpPr>
          <p:nvPr>
            <p:ph type="sldNum" sz="quarter" idx="12"/>
          </p:nvPr>
        </p:nvSpPr>
        <p:spPr/>
        <p:txBody>
          <a:bodyPr/>
          <a:lstStyle/>
          <a:p>
            <a:fld id="{3F26952E-A665-4E2B-B4A1-636494154A94}" type="slidenum">
              <a:rPr lang="ru-RU" smtClean="0"/>
              <a:t>5</a:t>
            </a:fld>
            <a:endParaRPr lang="ru-RU" dirty="0"/>
          </a:p>
        </p:txBody>
      </p:sp>
      <p:sp>
        <p:nvSpPr>
          <p:cNvPr id="6" name="TextBox 5"/>
          <p:cNvSpPr txBox="1"/>
          <p:nvPr/>
        </p:nvSpPr>
        <p:spPr>
          <a:xfrm>
            <a:off x="1092782" y="5855623"/>
            <a:ext cx="3366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SPC</a:t>
            </a:r>
            <a:endParaRPr lang="ru-RU" dirty="0"/>
          </a:p>
        </p:txBody>
      </p:sp>
    </p:spTree>
    <p:extLst>
      <p:ext uri="{BB962C8B-B14F-4D97-AF65-F5344CB8AC3E}">
        <p14:creationId xmlns:p14="http://schemas.microsoft.com/office/powerpoint/2010/main" val="3513741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Precipitation </a:t>
            </a:r>
            <a:r>
              <a:rPr lang="en-US" dirty="0" smtClean="0"/>
              <a:t>meter OPTIOS</a:t>
            </a:r>
            <a:endParaRPr lang="ru-RU" dirty="0"/>
          </a:p>
        </p:txBody>
      </p:sp>
      <p:sp>
        <p:nvSpPr>
          <p:cNvPr id="3" name="Объект 2"/>
          <p:cNvSpPr>
            <a:spLocks noGrp="1"/>
          </p:cNvSpPr>
          <p:nvPr>
            <p:ph idx="1"/>
          </p:nvPr>
        </p:nvSpPr>
        <p:spPr>
          <a:xfrm>
            <a:off x="4669696" y="2037886"/>
            <a:ext cx="5381138" cy="4195481"/>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PRINCIPLE OF OPERATION :</a:t>
            </a:r>
          </a:p>
          <a:p>
            <a:pPr marL="0" indent="0">
              <a:buNone/>
            </a:pP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Shadow </a:t>
            </a:r>
            <a:r>
              <a:rPr lang="en-US" dirty="0" smtClean="0">
                <a:latin typeface="Times New Roman" panose="02020603050405020304" pitchFamily="18" charset="0"/>
                <a:cs typeface="Times New Roman" panose="02020603050405020304" pitchFamily="18" charset="0"/>
              </a:rPr>
              <a:t>images</a:t>
            </a:r>
            <a:r>
              <a:rPr lang="ru-RU"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ADVANTAGES:</a:t>
            </a:r>
          </a:p>
          <a:p>
            <a:pPr lvl="1"/>
            <a:r>
              <a:rPr lang="en-US" dirty="0" smtClean="0">
                <a:latin typeface="Times New Roman" panose="02020603050405020304" pitchFamily="18" charset="0"/>
                <a:cs typeface="Times New Roman" panose="02020603050405020304" pitchFamily="18" charset="0"/>
              </a:rPr>
              <a:t>Auto mode;</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Lack of moving </a:t>
            </a:r>
            <a:r>
              <a:rPr lang="en-US" dirty="0" smtClean="0">
                <a:latin typeface="Times New Roman" panose="02020603050405020304" pitchFamily="18" charset="0"/>
                <a:cs typeface="Times New Roman" panose="02020603050405020304" pitchFamily="18" charset="0"/>
              </a:rPr>
              <a:t>parts;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No maintenance </a:t>
            </a:r>
            <a:r>
              <a:rPr lang="en-US" dirty="0" smtClean="0">
                <a:latin typeface="Times New Roman" panose="02020603050405020304" pitchFamily="18" charset="0"/>
                <a:cs typeface="Times New Roman" panose="02020603050405020304" pitchFamily="18" charset="0"/>
              </a:rPr>
              <a:t>needed;</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 presence of a thermal control </a:t>
            </a:r>
            <a:r>
              <a:rPr lang="en-US" dirty="0" smtClean="0">
                <a:latin typeface="Times New Roman" panose="02020603050405020304" pitchFamily="18" charset="0"/>
                <a:cs typeface="Times New Roman" panose="02020603050405020304" pitchFamily="18" charset="0"/>
              </a:rPr>
              <a:t>system.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LIMITATIONS:</a:t>
            </a:r>
          </a:p>
          <a:p>
            <a:pPr lvl="1"/>
            <a:r>
              <a:rPr lang="en-US" dirty="0">
                <a:latin typeface="Times New Roman" panose="02020603050405020304" pitchFamily="18" charset="0"/>
                <a:cs typeface="Times New Roman" panose="02020603050405020304" pitchFamily="18" charset="0"/>
              </a:rPr>
              <a:t>The presence of only a horizontal plane of </a:t>
            </a:r>
            <a:r>
              <a:rPr lang="en-US" dirty="0" smtClean="0">
                <a:latin typeface="Times New Roman" panose="02020603050405020304" pitchFamily="18" charset="0"/>
                <a:cs typeface="Times New Roman" panose="02020603050405020304" pitchFamily="18" charset="0"/>
              </a:rPr>
              <a:t>measurement;</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Low scan rate for </a:t>
            </a:r>
            <a:r>
              <a:rPr lang="en-US" dirty="0" smtClean="0">
                <a:latin typeface="Times New Roman" panose="02020603050405020304" pitchFamily="18" charset="0"/>
                <a:cs typeface="Times New Roman" panose="02020603050405020304" pitchFamily="18" charset="0"/>
              </a:rPr>
              <a:t>snowstorm particles.</a:t>
            </a:r>
            <a:endParaRPr lang="en-US" dirty="0">
              <a:latin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646111" y="2037886"/>
            <a:ext cx="3719158" cy="3641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Номер слайда 3"/>
          <p:cNvSpPr>
            <a:spLocks noGrp="1"/>
          </p:cNvSpPr>
          <p:nvPr>
            <p:ph type="sldNum" sz="quarter" idx="12"/>
          </p:nvPr>
        </p:nvSpPr>
        <p:spPr/>
        <p:txBody>
          <a:bodyPr/>
          <a:lstStyle/>
          <a:p>
            <a:fld id="{3F26952E-A665-4E2B-B4A1-636494154A94}" type="slidenum">
              <a:rPr lang="ru-RU" smtClean="0"/>
              <a:t>6</a:t>
            </a:fld>
            <a:endParaRPr lang="ru-RU" dirty="0"/>
          </a:p>
        </p:txBody>
      </p:sp>
      <p:sp>
        <p:nvSpPr>
          <p:cNvPr id="6" name="TextBox 5"/>
          <p:cNvSpPr txBox="1"/>
          <p:nvPr/>
        </p:nvSpPr>
        <p:spPr>
          <a:xfrm>
            <a:off x="822363" y="5864035"/>
            <a:ext cx="3366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OPTIOS</a:t>
            </a:r>
            <a:endParaRPr lang="ru-RU" dirty="0"/>
          </a:p>
        </p:txBody>
      </p:sp>
    </p:spTree>
    <p:extLst>
      <p:ext uri="{BB962C8B-B14F-4D97-AF65-F5344CB8AC3E}">
        <p14:creationId xmlns:p14="http://schemas.microsoft.com/office/powerpoint/2010/main" val="304127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OPTIOS </a:t>
            </a:r>
            <a:r>
              <a:rPr lang="en-US" dirty="0"/>
              <a:t>measurement results</a:t>
            </a:r>
            <a:endParaRPr lang="ru-RU" dirty="0"/>
          </a:p>
        </p:txBody>
      </p:sp>
      <p:pic>
        <p:nvPicPr>
          <p:cNvPr id="4" name="Рисунок 3"/>
          <p:cNvPicPr>
            <a:picLocks noChangeAspect="1"/>
          </p:cNvPicPr>
          <p:nvPr/>
        </p:nvPicPr>
        <p:blipFill>
          <a:blip r:embed="rId3"/>
          <a:stretch>
            <a:fillRect/>
          </a:stretch>
        </p:blipFill>
        <p:spPr>
          <a:xfrm>
            <a:off x="434135" y="1479175"/>
            <a:ext cx="5268395" cy="4346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a:stretch>
            <a:fillRect/>
          </a:stretch>
        </p:blipFill>
        <p:spPr>
          <a:xfrm>
            <a:off x="5914506" y="1479174"/>
            <a:ext cx="5320548" cy="4346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Номер слайда 2"/>
          <p:cNvSpPr>
            <a:spLocks noGrp="1"/>
          </p:cNvSpPr>
          <p:nvPr>
            <p:ph type="sldNum" sz="quarter" idx="12"/>
          </p:nvPr>
        </p:nvSpPr>
        <p:spPr/>
        <p:txBody>
          <a:bodyPr/>
          <a:lstStyle/>
          <a:p>
            <a:fld id="{3F26952E-A665-4E2B-B4A1-636494154A94}" type="slidenum">
              <a:rPr lang="ru-RU" smtClean="0"/>
              <a:t>7</a:t>
            </a:fld>
            <a:endParaRPr lang="ru-RU" dirty="0"/>
          </a:p>
        </p:txBody>
      </p:sp>
      <p:sp>
        <p:nvSpPr>
          <p:cNvPr id="6" name="TextBox 5"/>
          <p:cNvSpPr txBox="1"/>
          <p:nvPr/>
        </p:nvSpPr>
        <p:spPr>
          <a:xfrm>
            <a:off x="4019203" y="6056276"/>
            <a:ext cx="3366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Measurement </a:t>
            </a:r>
            <a:r>
              <a:rPr lang="en-US" dirty="0"/>
              <a:t>results</a:t>
            </a:r>
            <a:endParaRPr lang="ru-RU" dirty="0"/>
          </a:p>
        </p:txBody>
      </p:sp>
    </p:spTree>
    <p:extLst>
      <p:ext uri="{BB962C8B-B14F-4D97-AF65-F5344CB8AC3E}">
        <p14:creationId xmlns:p14="http://schemas.microsoft.com/office/powerpoint/2010/main" val="400457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Design features of the new snowstorm meter</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30" y="2603478"/>
            <a:ext cx="3463339" cy="3100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p:cNvSpPr/>
          <p:nvPr/>
        </p:nvSpPr>
        <p:spPr>
          <a:xfrm>
            <a:off x="3012273" y="2743839"/>
            <a:ext cx="733802" cy="56526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Фигура, имеющая форму буквы L 5"/>
          <p:cNvSpPr/>
          <p:nvPr/>
        </p:nvSpPr>
        <p:spPr>
          <a:xfrm rot="19084340">
            <a:off x="3139722" y="2723053"/>
            <a:ext cx="665018" cy="307571"/>
          </a:xfrm>
          <a:prstGeom prst="corne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p:cNvPicPr>
            <a:picLocks noChangeAspect="1"/>
          </p:cNvPicPr>
          <p:nvPr/>
        </p:nvPicPr>
        <p:blipFill>
          <a:blip r:embed="rId4"/>
          <a:stretch>
            <a:fillRect/>
          </a:stretch>
        </p:blipFill>
        <p:spPr>
          <a:xfrm>
            <a:off x="4476055" y="2603478"/>
            <a:ext cx="3204903" cy="3099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Скругленный прямоугольник 8"/>
          <p:cNvSpPr/>
          <p:nvPr/>
        </p:nvSpPr>
        <p:spPr>
          <a:xfrm>
            <a:off x="6830584" y="2761919"/>
            <a:ext cx="733802" cy="56526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Крест 11"/>
          <p:cNvSpPr/>
          <p:nvPr/>
        </p:nvSpPr>
        <p:spPr>
          <a:xfrm rot="2642723">
            <a:off x="6910899" y="2733777"/>
            <a:ext cx="606424" cy="555773"/>
          </a:xfrm>
          <a:prstGeom prst="plus">
            <a:avLst>
              <a:gd name="adj" fmla="val 401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Рисунок 14"/>
          <p:cNvPicPr>
            <a:picLocks noChangeAspect="1"/>
          </p:cNvPicPr>
          <p:nvPr/>
        </p:nvPicPr>
        <p:blipFill>
          <a:blip r:embed="rId5"/>
          <a:stretch>
            <a:fillRect/>
          </a:stretch>
        </p:blipFill>
        <p:spPr>
          <a:xfrm>
            <a:off x="8247238" y="2601120"/>
            <a:ext cx="3473707" cy="3102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Скругленный прямоугольник 15"/>
          <p:cNvSpPr/>
          <p:nvPr/>
        </p:nvSpPr>
        <p:spPr>
          <a:xfrm>
            <a:off x="10795757" y="2743838"/>
            <a:ext cx="733802" cy="56526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Фигура, имеющая форму буквы L 16"/>
          <p:cNvSpPr/>
          <p:nvPr/>
        </p:nvSpPr>
        <p:spPr>
          <a:xfrm rot="19084340">
            <a:off x="10942602" y="2723052"/>
            <a:ext cx="665018" cy="307571"/>
          </a:xfrm>
          <a:prstGeom prst="corne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омер слайда 2"/>
          <p:cNvSpPr>
            <a:spLocks noGrp="1"/>
          </p:cNvSpPr>
          <p:nvPr>
            <p:ph type="sldNum" sz="quarter" idx="12"/>
          </p:nvPr>
        </p:nvSpPr>
        <p:spPr/>
        <p:txBody>
          <a:bodyPr/>
          <a:lstStyle/>
          <a:p>
            <a:fld id="{3F26952E-A665-4E2B-B4A1-636494154A94}" type="slidenum">
              <a:rPr lang="ru-RU" smtClean="0"/>
              <a:t>8</a:t>
            </a:fld>
            <a:endParaRPr lang="ru-RU" dirty="0"/>
          </a:p>
        </p:txBody>
      </p:sp>
      <p:sp>
        <p:nvSpPr>
          <p:cNvPr id="14" name="TextBox 13"/>
          <p:cNvSpPr txBox="1"/>
          <p:nvPr/>
        </p:nvSpPr>
        <p:spPr>
          <a:xfrm>
            <a:off x="483672" y="5902541"/>
            <a:ext cx="3366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Three measurement planes</a:t>
            </a:r>
            <a:endParaRPr lang="ru-RU" dirty="0"/>
          </a:p>
        </p:txBody>
      </p:sp>
      <p:sp>
        <p:nvSpPr>
          <p:cNvPr id="18" name="TextBox 17"/>
          <p:cNvSpPr txBox="1"/>
          <p:nvPr/>
        </p:nvSpPr>
        <p:spPr>
          <a:xfrm>
            <a:off x="4392218" y="5902541"/>
            <a:ext cx="3366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Rotating parts</a:t>
            </a:r>
            <a:endParaRPr lang="ru-RU" dirty="0"/>
          </a:p>
        </p:txBody>
      </p:sp>
      <p:sp>
        <p:nvSpPr>
          <p:cNvPr id="19" name="TextBox 18"/>
          <p:cNvSpPr txBox="1"/>
          <p:nvPr/>
        </p:nvSpPr>
        <p:spPr>
          <a:xfrm>
            <a:off x="8300764" y="5902541"/>
            <a:ext cx="3366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Scan rate</a:t>
            </a:r>
            <a:endParaRPr lang="ru-RU" dirty="0"/>
          </a:p>
        </p:txBody>
      </p:sp>
    </p:spTree>
    <p:extLst>
      <p:ext uri="{BB962C8B-B14F-4D97-AF65-F5344CB8AC3E}">
        <p14:creationId xmlns:p14="http://schemas.microsoft.com/office/powerpoint/2010/main" val="1804899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700" y="2680529"/>
            <a:ext cx="9404723" cy="1400530"/>
          </a:xfrm>
        </p:spPr>
        <p:txBody>
          <a:bodyPr/>
          <a:lstStyle/>
          <a:p>
            <a:pPr algn="ctr"/>
            <a:r>
              <a:rPr lang="en-US" dirty="0" smtClean="0"/>
              <a:t>Thank you </a:t>
            </a:r>
            <a:r>
              <a:rPr lang="en-US" dirty="0"/>
              <a:t>for </a:t>
            </a:r>
            <a:r>
              <a:rPr lang="en-US" dirty="0" smtClean="0"/>
              <a:t>your attention</a:t>
            </a:r>
            <a:r>
              <a:rPr lang="ru-RU" dirty="0" smtClean="0"/>
              <a:t>!</a:t>
            </a:r>
            <a:endParaRPr lang="ru-RU" dirty="0"/>
          </a:p>
        </p:txBody>
      </p:sp>
      <p:sp>
        <p:nvSpPr>
          <p:cNvPr id="3" name="Номер слайда 2"/>
          <p:cNvSpPr>
            <a:spLocks noGrp="1"/>
          </p:cNvSpPr>
          <p:nvPr>
            <p:ph type="sldNum" sz="quarter" idx="12"/>
          </p:nvPr>
        </p:nvSpPr>
        <p:spPr/>
        <p:txBody>
          <a:bodyPr/>
          <a:lstStyle/>
          <a:p>
            <a:fld id="{3F26952E-A665-4E2B-B4A1-636494154A94}" type="slidenum">
              <a:rPr lang="ru-RU" smtClean="0"/>
              <a:t>9</a:t>
            </a:fld>
            <a:endParaRPr lang="ru-RU" dirty="0"/>
          </a:p>
        </p:txBody>
      </p:sp>
    </p:spTree>
    <p:extLst>
      <p:ext uri="{BB962C8B-B14F-4D97-AF65-F5344CB8AC3E}">
        <p14:creationId xmlns:p14="http://schemas.microsoft.com/office/powerpoint/2010/main" val="1133971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263</TotalTime>
  <Words>123</Words>
  <Application>Microsoft Office PowerPoint</Application>
  <PresentationFormat>Широкоэкранный</PresentationFormat>
  <Paragraphs>84</Paragraphs>
  <Slides>9</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Century Gothic</vt:lpstr>
      <vt:lpstr>Lohit Devanagari</vt:lpstr>
      <vt:lpstr>Noto Serif CJK SC</vt:lpstr>
      <vt:lpstr>Times New Roman</vt:lpstr>
      <vt:lpstr>Wingdings 3</vt:lpstr>
      <vt:lpstr>Ион</vt:lpstr>
      <vt:lpstr>OPTICAL DEVICE FOR MEASURING THE PARAMETERS OF A SNOWSTORM</vt:lpstr>
      <vt:lpstr>Сontents</vt:lpstr>
      <vt:lpstr>Snowstorms and their impact</vt:lpstr>
      <vt:lpstr>FlowCapt FC4</vt:lpstr>
      <vt:lpstr>Snow particles counter (SPC)</vt:lpstr>
      <vt:lpstr>Precipitation meter OPTIOS</vt:lpstr>
      <vt:lpstr>OPTIOS measurement results</vt:lpstr>
      <vt:lpstr>Design features of the new snowstorm meter</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DEVICE FOR MEASURING PARAMETERS OF SNOWSTORM (SNOWSTORM METER)</dc:title>
  <dc:creator>Пользователь Windows</dc:creator>
  <cp:lastModifiedBy>Пользователь Windows</cp:lastModifiedBy>
  <cp:revision>24</cp:revision>
  <dcterms:created xsi:type="dcterms:W3CDTF">2020-04-09T15:30:41Z</dcterms:created>
  <dcterms:modified xsi:type="dcterms:W3CDTF">2020-05-17T06:14:48Z</dcterms:modified>
</cp:coreProperties>
</file>