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4" r:id="rId2"/>
    <p:sldMasterId id="2147483721" r:id="rId3"/>
    <p:sldMasterId id="214748370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7" r:id="rId6"/>
    <p:sldId id="275" r:id="rId7"/>
    <p:sldId id="257" r:id="rId8"/>
    <p:sldId id="261" r:id="rId9"/>
    <p:sldId id="258" r:id="rId10"/>
    <p:sldId id="262" r:id="rId11"/>
    <p:sldId id="259" r:id="rId12"/>
    <p:sldId id="260" r:id="rId13"/>
    <p:sldId id="276" r:id="rId14"/>
    <p:sldId id="263" r:id="rId15"/>
    <p:sldId id="273" r:id="rId16"/>
    <p:sldId id="27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302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8767" autoAdjust="0"/>
  </p:normalViewPr>
  <p:slideViewPr>
    <p:cSldViewPr>
      <p:cViewPr>
        <p:scale>
          <a:sx n="75" d="100"/>
          <a:sy n="75" d="100"/>
        </p:scale>
        <p:origin x="-1026" y="-47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443C-C3C2-4872-9EA1-A30802D34A0A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EEB09-E71E-4E04-9EB9-B600B47D9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7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1ADBD-362F-4A2E-87D4-A06DB04E2F27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9A467-658E-44AD-89FF-EFC4CDB44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61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 ladies and gentlemen.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the introduction.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I would like to talk about accelerator based on secondary ion-electron emission.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show what we have achieved so far and what we are planning to do in the near future.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5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the continuous mode, we tested the pulse mode of discharge burning. Typical waveforms are shown in the slide.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pulse repetition frequency was 5 kHz and the duty ratio of the pulse was 40 and 80% 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the characteristics were recorded at accelerating voltage.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1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accelerating voltage is turned on, the burning voltage of the auxiliary glow discharge decreases.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due to additional interactions of electrons accelerated from the high-voltage cathode and atoms of the working gas.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discharge current remains almost unchanged, which is due to the current stabilization mode of the discharge power source.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increase in current in the accelerating gap is explained by an increase in the secondary electron emission coefficient with a corresponding increase in the energy of the bombarding ions.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dependencies are similar in nature for both pulsed and continuous operation.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see what this leaves us with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0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efforts resulted in a performed launch of an electron accelerator based on ion-electron beam emission with 400x650 mm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section and power up to 10 kW.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current-voltage characteristics of the auxiliary glow discharge are determined in both continuous and pulsed operation modes of the discharge power source.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1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plans for the future are: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beam parameters outputted in the ambient atmosphere;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the accelerator operation with a new auxiliary discharge power source in different generation modes</a:t>
            </a:r>
            <a:r>
              <a:rPr lang="en-US" sz="1200" i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endParaRPr lang="en-US" sz="1200" i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out probe measurements of auxiliary discharge plasma</a:t>
            </a:r>
            <a:r>
              <a:rPr lang="en-US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7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We'll start with the relevance of the matter at hand, then I'll state the goal of my research work as related to the studied accelerator.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Afterwards we'll briefly touch upon the underlying phenomenon.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that I’ll describe the design, operation principle and some characteristics of the accelerator.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end of my presentation some conclusions will be made to wrap up my talk.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1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start with a question: why am I interested in these things? Beams of charged particles have unique properties.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 why accelerator technology is relevant for both fundamental and applied work.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technology’s nuances is the generation of large cross section electron beams.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beams are characterized by cross sectional area of about 1000 mm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often output in the ambient atmosphere through a thin metal foil.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cross section beams can provide high performance due to the large processing area.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8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examples of low energy electron beams of large cross section are: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radiation processing;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Sterilization of medical products;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Pumping gas lasers;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Curing of polymer coatings;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1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above, it becomes clear that the electron accelerators are also currently relevant.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the purpose of this work was the creation of an electron accelerator based on secondary ion-electron emission with a beam power of up to 10 kW with a section of 400x650 mm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 were set: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the vacuum system;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 the necessary accelerating voltage (150 kV);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the current-voltage characteristic of an auxiliary discharge and</a:t>
            </a:r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 the required electron beam.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studied accelerator is based on the process of ion-electron emission, so first we need to address what it is.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5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the ion-electron emission phenomenon is basically electron emission from the surface of a solid when it is bombarded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efficiency of emission is characterized by a coefficient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equal to the average number of ejected electrons per one 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depends on the energy of the incident particle, type of ion, and the substrate material.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1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let's talk about the accelerator itself. The accelerator design (Fig. 5) includes two main parts: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 where auxiliary discharge is generated to create the anode plasma and the part that is responsible for combustion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nonself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-maintained high voltage glow discharge.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the auxiliary discharge is played by a self-maintained glow discharge, in which two tungsten wires are the anode and the walls of the vacuum chamber are the cathode.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plasma boundary of the auxiliary discharge is kept stable by the anode grid.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Ions extracted from the plasma are accelerated in the gap and bombard the high-voltage cathode of main discharge.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 of this bombardment there appear electrons which are also accelerated in this gap and pass through the anode plasma output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ambient atmosphere.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3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accelerator allows to generate a wide continuous electron beam and output it in the ambient atmosphere.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 parameters are as follows: electron energy up to 150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current in the accelerating gap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to 100 mA,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beam dimension is 400x650.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main features of the accelerator is a plasma anode formed by an independent glow discharge with a hollow cathode.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1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current-voltage characteristics of this discharge were determined depending on the pressure of the working gas and accelerating voltage magnitude.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7 shows the current-voltage characteristics of a glow discharge at different pressures of the working gas.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clear that, as the current increases, the discharge voltage is slightly growing.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increasing the pressure, the burning voltage decreases due to a bigger number of ionization interactions.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A467-658E-44AD-89FF-EFC4CDB446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8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B491-8B7E-4C82-9B41-4523D33E41D5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B77-13F2-4F32-9F03-113CBF455625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5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5B3-4DCA-4D60-B364-57CEFD841760}" type="datetime1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1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91A0F-08A0-487D-B12B-DFD3A1CA9BE9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29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501-FCA2-4ABC-8F23-7478FD94B44E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6E6B-868A-467D-9D1E-40A0AC31C144}" type="datetime1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7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41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01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CA9F-95D5-4CE1-8884-3CD2108B26C3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01608" y="6492875"/>
            <a:ext cx="442392" cy="36512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101028" y="1484784"/>
            <a:ext cx="7270496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4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2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3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9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42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94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3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1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04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57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8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F64-4E56-4033-8B1B-9B832176E1D3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8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5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29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76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71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73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75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46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7B1C-93BB-4B38-A9D3-36E3C5C1653C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72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F1CD-501A-4B83-AA73-50C1B8BE75D3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488C-ADEA-4C98-90D3-44766559410D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55B3-4DCA-4D60-B364-57CEFD841760}" type="datetime1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8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CB68-F2A2-4119-8BD2-EC380527FFE1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8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BBF7-D8D3-41E0-BC5D-2C2680531B61}" type="datetime1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7218-116B-4C10-874C-EA1E94B2E660}" type="datetime1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53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4F3F-A5D6-468F-9239-78A8EDCDE010}" type="datetime1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5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2917-EAB7-4310-B4CF-EBF8CA846FDE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58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FD8C-CB7F-4FCC-AC58-B6A0BDF84B43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5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0E23-7BE2-4C77-BADD-8D38E790E6E5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33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FE8F-0F51-46F4-8737-33E30971A908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3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37A5-0382-494C-A8E1-487E8BE6E919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521F-EB1E-46B6-A115-FD9267FE88A2}" type="datetime1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CAE0-30EA-4644-AF5F-9828FA21AA32}" type="datetime1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0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6186-E38B-46F6-9FC0-F362B738B109}" type="datetime1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1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566-C4A3-42A8-A5B4-FDB754D5EAE6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55B3-4DCA-4D60-B364-57CEFD841760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2"/>
          <p:cNvSpPr txBox="1">
            <a:spLocks/>
          </p:cNvSpPr>
          <p:nvPr userDrawn="1"/>
        </p:nvSpPr>
        <p:spPr>
          <a:xfrm>
            <a:off x="458300" y="17275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198077" y="105391"/>
            <a:ext cx="720080" cy="992600"/>
            <a:chOff x="3275856" y="5481227"/>
            <a:chExt cx="720080" cy="1283972"/>
          </a:xfrm>
        </p:grpSpPr>
        <p:sp>
          <p:nvSpPr>
            <p:cNvPr id="11" name="Овал 10"/>
            <p:cNvSpPr/>
            <p:nvPr/>
          </p:nvSpPr>
          <p:spPr>
            <a:xfrm>
              <a:off x="3275856" y="5499475"/>
              <a:ext cx="720080" cy="124747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357126" y="5835181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73150" y="5481227"/>
              <a:ext cx="144016" cy="12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6"/>
            </p:cNvCxnSpPr>
            <p:nvPr/>
          </p:nvCxnSpPr>
          <p:spPr>
            <a:xfrm flipH="1">
              <a:off x="3757052" y="6123213"/>
              <a:ext cx="176138" cy="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3757052" y="5991369"/>
              <a:ext cx="36004" cy="144016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3717166" y="5991369"/>
              <a:ext cx="39886" cy="216024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3645158" y="5919361"/>
              <a:ext cx="69802" cy="288032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3" idx="1"/>
            </p:cNvCxnSpPr>
            <p:nvPr/>
          </p:nvCxnSpPr>
          <p:spPr>
            <a:xfrm flipH="1">
              <a:off x="3573150" y="5919361"/>
              <a:ext cx="72008" cy="203852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3521085" y="6123213"/>
              <a:ext cx="88069" cy="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олилиния 19"/>
            <p:cNvSpPr/>
            <p:nvPr/>
          </p:nvSpPr>
          <p:spPr>
            <a:xfrm>
              <a:off x="3527925" y="5936923"/>
              <a:ext cx="386987" cy="233363"/>
            </a:xfrm>
            <a:custGeom>
              <a:avLst/>
              <a:gdLst>
                <a:gd name="connsiteX0" fmla="*/ 0 w 386987"/>
                <a:gd name="connsiteY0" fmla="*/ 180975 h 233363"/>
                <a:gd name="connsiteX1" fmla="*/ 47625 w 386987"/>
                <a:gd name="connsiteY1" fmla="*/ 180975 h 233363"/>
                <a:gd name="connsiteX2" fmla="*/ 52387 w 386987"/>
                <a:gd name="connsiteY2" fmla="*/ 157163 h 233363"/>
                <a:gd name="connsiteX3" fmla="*/ 61912 w 386987"/>
                <a:gd name="connsiteY3" fmla="*/ 128588 h 233363"/>
                <a:gd name="connsiteX4" fmla="*/ 76200 w 386987"/>
                <a:gd name="connsiteY4" fmla="*/ 85725 h 233363"/>
                <a:gd name="connsiteX5" fmla="*/ 80962 w 386987"/>
                <a:gd name="connsiteY5" fmla="*/ 71438 h 233363"/>
                <a:gd name="connsiteX6" fmla="*/ 90487 w 386987"/>
                <a:gd name="connsiteY6" fmla="*/ 57150 h 233363"/>
                <a:gd name="connsiteX7" fmla="*/ 100012 w 386987"/>
                <a:gd name="connsiteY7" fmla="*/ 28575 h 233363"/>
                <a:gd name="connsiteX8" fmla="*/ 104775 w 386987"/>
                <a:gd name="connsiteY8" fmla="*/ 14288 h 233363"/>
                <a:gd name="connsiteX9" fmla="*/ 114300 w 386987"/>
                <a:gd name="connsiteY9" fmla="*/ 0 h 233363"/>
                <a:gd name="connsiteX10" fmla="*/ 133350 w 386987"/>
                <a:gd name="connsiteY10" fmla="*/ 42863 h 233363"/>
                <a:gd name="connsiteX11" fmla="*/ 142875 w 386987"/>
                <a:gd name="connsiteY11" fmla="*/ 71438 h 233363"/>
                <a:gd name="connsiteX12" fmla="*/ 147637 w 386987"/>
                <a:gd name="connsiteY12" fmla="*/ 85725 h 233363"/>
                <a:gd name="connsiteX13" fmla="*/ 152400 w 386987"/>
                <a:gd name="connsiteY13" fmla="*/ 109538 h 233363"/>
                <a:gd name="connsiteX14" fmla="*/ 157162 w 386987"/>
                <a:gd name="connsiteY14" fmla="*/ 128588 h 233363"/>
                <a:gd name="connsiteX15" fmla="*/ 161925 w 386987"/>
                <a:gd name="connsiteY15" fmla="*/ 157163 h 233363"/>
                <a:gd name="connsiteX16" fmla="*/ 171450 w 386987"/>
                <a:gd name="connsiteY16" fmla="*/ 185738 h 233363"/>
                <a:gd name="connsiteX17" fmla="*/ 176212 w 386987"/>
                <a:gd name="connsiteY17" fmla="*/ 200025 h 233363"/>
                <a:gd name="connsiteX18" fmla="*/ 180975 w 386987"/>
                <a:gd name="connsiteY18" fmla="*/ 214313 h 233363"/>
                <a:gd name="connsiteX19" fmla="*/ 185737 w 386987"/>
                <a:gd name="connsiteY19" fmla="*/ 233363 h 233363"/>
                <a:gd name="connsiteX20" fmla="*/ 195262 w 386987"/>
                <a:gd name="connsiteY20" fmla="*/ 219075 h 233363"/>
                <a:gd name="connsiteX21" fmla="*/ 204787 w 386987"/>
                <a:gd name="connsiteY21" fmla="*/ 180975 h 233363"/>
                <a:gd name="connsiteX22" fmla="*/ 214312 w 386987"/>
                <a:gd name="connsiteY22" fmla="*/ 152400 h 233363"/>
                <a:gd name="connsiteX23" fmla="*/ 219075 w 386987"/>
                <a:gd name="connsiteY23" fmla="*/ 138113 h 233363"/>
                <a:gd name="connsiteX24" fmla="*/ 223837 w 386987"/>
                <a:gd name="connsiteY24" fmla="*/ 80963 h 233363"/>
                <a:gd name="connsiteX25" fmla="*/ 233362 w 386987"/>
                <a:gd name="connsiteY25" fmla="*/ 109538 h 233363"/>
                <a:gd name="connsiteX26" fmla="*/ 247650 w 386987"/>
                <a:gd name="connsiteY26" fmla="*/ 152400 h 233363"/>
                <a:gd name="connsiteX27" fmla="*/ 252412 w 386987"/>
                <a:gd name="connsiteY27" fmla="*/ 166688 h 233363"/>
                <a:gd name="connsiteX28" fmla="*/ 271462 w 386987"/>
                <a:gd name="connsiteY28" fmla="*/ 185738 h 233363"/>
                <a:gd name="connsiteX29" fmla="*/ 328612 w 386987"/>
                <a:gd name="connsiteY29" fmla="*/ 190500 h 233363"/>
                <a:gd name="connsiteX30" fmla="*/ 385762 w 386987"/>
                <a:gd name="connsiteY30" fmla="*/ 185738 h 233363"/>
                <a:gd name="connsiteX31" fmla="*/ 371475 w 386987"/>
                <a:gd name="connsiteY31" fmla="*/ 176213 h 233363"/>
                <a:gd name="connsiteX32" fmla="*/ 347662 w 386987"/>
                <a:gd name="connsiteY32" fmla="*/ 180975 h 233363"/>
                <a:gd name="connsiteX33" fmla="*/ 276225 w 386987"/>
                <a:gd name="connsiteY33" fmla="*/ 180975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86987" h="233363">
                  <a:moveTo>
                    <a:pt x="0" y="180975"/>
                  </a:moveTo>
                  <a:cubicBezTo>
                    <a:pt x="10584" y="183092"/>
                    <a:pt x="37041" y="191559"/>
                    <a:pt x="47625" y="180975"/>
                  </a:cubicBezTo>
                  <a:cubicBezTo>
                    <a:pt x="53349" y="175251"/>
                    <a:pt x="50257" y="164972"/>
                    <a:pt x="52387" y="157163"/>
                  </a:cubicBezTo>
                  <a:cubicBezTo>
                    <a:pt x="55029" y="147477"/>
                    <a:pt x="58737" y="138113"/>
                    <a:pt x="61912" y="128588"/>
                  </a:cubicBezTo>
                  <a:lnTo>
                    <a:pt x="76200" y="85725"/>
                  </a:lnTo>
                  <a:cubicBezTo>
                    <a:pt x="77787" y="80963"/>
                    <a:pt x="78178" y="75615"/>
                    <a:pt x="80962" y="71438"/>
                  </a:cubicBezTo>
                  <a:cubicBezTo>
                    <a:pt x="84137" y="66675"/>
                    <a:pt x="88162" y="62381"/>
                    <a:pt x="90487" y="57150"/>
                  </a:cubicBezTo>
                  <a:cubicBezTo>
                    <a:pt x="94565" y="47975"/>
                    <a:pt x="96837" y="38100"/>
                    <a:pt x="100012" y="28575"/>
                  </a:cubicBezTo>
                  <a:cubicBezTo>
                    <a:pt x="101600" y="23813"/>
                    <a:pt x="101990" y="18465"/>
                    <a:pt x="104775" y="14288"/>
                  </a:cubicBezTo>
                  <a:lnTo>
                    <a:pt x="114300" y="0"/>
                  </a:lnTo>
                  <a:cubicBezTo>
                    <a:pt x="129394" y="22642"/>
                    <a:pt x="122015" y="8859"/>
                    <a:pt x="133350" y="42863"/>
                  </a:cubicBezTo>
                  <a:lnTo>
                    <a:pt x="142875" y="71438"/>
                  </a:lnTo>
                  <a:cubicBezTo>
                    <a:pt x="144462" y="76200"/>
                    <a:pt x="146652" y="80803"/>
                    <a:pt x="147637" y="85725"/>
                  </a:cubicBezTo>
                  <a:cubicBezTo>
                    <a:pt x="149225" y="93663"/>
                    <a:pt x="150644" y="101636"/>
                    <a:pt x="152400" y="109538"/>
                  </a:cubicBezTo>
                  <a:cubicBezTo>
                    <a:pt x="153820" y="115928"/>
                    <a:pt x="155878" y="122170"/>
                    <a:pt x="157162" y="128588"/>
                  </a:cubicBezTo>
                  <a:cubicBezTo>
                    <a:pt x="159056" y="138057"/>
                    <a:pt x="159583" y="147795"/>
                    <a:pt x="161925" y="157163"/>
                  </a:cubicBezTo>
                  <a:cubicBezTo>
                    <a:pt x="164360" y="166903"/>
                    <a:pt x="168275" y="176213"/>
                    <a:pt x="171450" y="185738"/>
                  </a:cubicBezTo>
                  <a:lnTo>
                    <a:pt x="176212" y="200025"/>
                  </a:lnTo>
                  <a:cubicBezTo>
                    <a:pt x="177800" y="204788"/>
                    <a:pt x="179758" y="209443"/>
                    <a:pt x="180975" y="214313"/>
                  </a:cubicBezTo>
                  <a:lnTo>
                    <a:pt x="185737" y="233363"/>
                  </a:lnTo>
                  <a:cubicBezTo>
                    <a:pt x="188912" y="228600"/>
                    <a:pt x="192702" y="224195"/>
                    <a:pt x="195262" y="219075"/>
                  </a:cubicBezTo>
                  <a:cubicBezTo>
                    <a:pt x="201045" y="207510"/>
                    <a:pt x="201524" y="192939"/>
                    <a:pt x="204787" y="180975"/>
                  </a:cubicBezTo>
                  <a:cubicBezTo>
                    <a:pt x="207429" y="171289"/>
                    <a:pt x="211137" y="161925"/>
                    <a:pt x="214312" y="152400"/>
                  </a:cubicBezTo>
                  <a:lnTo>
                    <a:pt x="219075" y="138113"/>
                  </a:lnTo>
                  <a:cubicBezTo>
                    <a:pt x="220662" y="119063"/>
                    <a:pt x="215288" y="98061"/>
                    <a:pt x="223837" y="80963"/>
                  </a:cubicBezTo>
                  <a:cubicBezTo>
                    <a:pt x="228327" y="71983"/>
                    <a:pt x="230187" y="100013"/>
                    <a:pt x="233362" y="109538"/>
                  </a:cubicBezTo>
                  <a:lnTo>
                    <a:pt x="247650" y="152400"/>
                  </a:lnTo>
                  <a:lnTo>
                    <a:pt x="252412" y="166688"/>
                  </a:lnTo>
                  <a:cubicBezTo>
                    <a:pt x="257432" y="181749"/>
                    <a:pt x="253743" y="183375"/>
                    <a:pt x="271462" y="185738"/>
                  </a:cubicBezTo>
                  <a:cubicBezTo>
                    <a:pt x="290410" y="188264"/>
                    <a:pt x="309562" y="188913"/>
                    <a:pt x="328612" y="190500"/>
                  </a:cubicBezTo>
                  <a:cubicBezTo>
                    <a:pt x="347662" y="188913"/>
                    <a:pt x="367627" y="191783"/>
                    <a:pt x="385762" y="185738"/>
                  </a:cubicBezTo>
                  <a:cubicBezTo>
                    <a:pt x="391192" y="183928"/>
                    <a:pt x="377154" y="176923"/>
                    <a:pt x="371475" y="176213"/>
                  </a:cubicBezTo>
                  <a:cubicBezTo>
                    <a:pt x="363443" y="175209"/>
                    <a:pt x="355747" y="180571"/>
                    <a:pt x="347662" y="180975"/>
                  </a:cubicBezTo>
                  <a:cubicBezTo>
                    <a:pt x="323879" y="182164"/>
                    <a:pt x="300037" y="180975"/>
                    <a:pt x="276225" y="180975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8256227" y="1032914"/>
            <a:ext cx="67358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26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IHCE</a:t>
            </a:r>
            <a:endParaRPr lang="ru-RU" sz="1600" dirty="0">
              <a:solidFill>
                <a:srgbClr val="3026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Дорошкевич\учеба\аспирантура\Английский\logo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765"/>
            <a:ext cx="1545268" cy="101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1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46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33" r:id="rId11"/>
    <p:sldLayoutId id="2147483706" r:id="rId12"/>
    <p:sldLayoutId id="2147483707" r:id="rId13"/>
    <p:sldLayoutId id="21474837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221A-2E60-41A2-80BF-09E4E34D49F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4B31-EF6F-4BBF-B0AD-6BDE7E30A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0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962C-AE60-43D5-B164-A38C757113E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CCB0E-291A-4DBE-8967-D9C2B6FA5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8FDE-DC1A-448A-BC97-4E6F0695B42A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EC523-6785-4D2F-87C5-B7DC5CD8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3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2347978"/>
            <a:ext cx="9144000" cy="25531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611" y="2900320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wide-aperture </a:t>
            </a:r>
            <a:r>
              <a:rPr lang="en-US" dirty="0">
                <a:solidFill>
                  <a:schemeClr val="bg1"/>
                </a:solidFill>
              </a:rPr>
              <a:t>electron accelerator based on ion-electron emission with beam </a:t>
            </a:r>
            <a:r>
              <a:rPr lang="en-US" dirty="0" smtClean="0">
                <a:solidFill>
                  <a:schemeClr val="bg1"/>
                </a:solidFill>
              </a:rPr>
              <a:t>outputting in the ambient </a:t>
            </a:r>
            <a:r>
              <a:rPr lang="en-US" dirty="0">
                <a:solidFill>
                  <a:schemeClr val="bg1"/>
                </a:solidFill>
              </a:rPr>
              <a:t>atmosphere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030" name="Группа 1029"/>
          <p:cNvGrpSpPr/>
          <p:nvPr/>
        </p:nvGrpSpPr>
        <p:grpSpPr>
          <a:xfrm>
            <a:off x="5851201" y="139505"/>
            <a:ext cx="720080" cy="1283972"/>
            <a:chOff x="3275856" y="5481227"/>
            <a:chExt cx="720080" cy="1283972"/>
          </a:xfrm>
        </p:grpSpPr>
        <p:sp>
          <p:nvSpPr>
            <p:cNvPr id="6" name="Овал 5"/>
            <p:cNvSpPr/>
            <p:nvPr/>
          </p:nvSpPr>
          <p:spPr>
            <a:xfrm>
              <a:off x="3275856" y="5499475"/>
              <a:ext cx="720080" cy="124747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357126" y="5835181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3150" y="5481227"/>
              <a:ext cx="144016" cy="12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>
              <a:stCxn id="7" idx="6"/>
            </p:cNvCxnSpPr>
            <p:nvPr/>
          </p:nvCxnSpPr>
          <p:spPr>
            <a:xfrm flipH="1">
              <a:off x="3757052" y="6123213"/>
              <a:ext cx="176138" cy="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3757052" y="5991369"/>
              <a:ext cx="36004" cy="144016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3717166" y="5991369"/>
              <a:ext cx="39886" cy="216024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3645158" y="5919361"/>
              <a:ext cx="69802" cy="288032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endCxn id="8" idx="1"/>
            </p:cNvCxnSpPr>
            <p:nvPr/>
          </p:nvCxnSpPr>
          <p:spPr>
            <a:xfrm flipH="1">
              <a:off x="3573150" y="5919361"/>
              <a:ext cx="72008" cy="203852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 flipV="1">
              <a:off x="3521085" y="6123213"/>
              <a:ext cx="88069" cy="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Полилиния 1024"/>
            <p:cNvSpPr/>
            <p:nvPr/>
          </p:nvSpPr>
          <p:spPr>
            <a:xfrm>
              <a:off x="3527925" y="5936923"/>
              <a:ext cx="386987" cy="233363"/>
            </a:xfrm>
            <a:custGeom>
              <a:avLst/>
              <a:gdLst>
                <a:gd name="connsiteX0" fmla="*/ 0 w 386987"/>
                <a:gd name="connsiteY0" fmla="*/ 180975 h 233363"/>
                <a:gd name="connsiteX1" fmla="*/ 47625 w 386987"/>
                <a:gd name="connsiteY1" fmla="*/ 180975 h 233363"/>
                <a:gd name="connsiteX2" fmla="*/ 52387 w 386987"/>
                <a:gd name="connsiteY2" fmla="*/ 157163 h 233363"/>
                <a:gd name="connsiteX3" fmla="*/ 61912 w 386987"/>
                <a:gd name="connsiteY3" fmla="*/ 128588 h 233363"/>
                <a:gd name="connsiteX4" fmla="*/ 76200 w 386987"/>
                <a:gd name="connsiteY4" fmla="*/ 85725 h 233363"/>
                <a:gd name="connsiteX5" fmla="*/ 80962 w 386987"/>
                <a:gd name="connsiteY5" fmla="*/ 71438 h 233363"/>
                <a:gd name="connsiteX6" fmla="*/ 90487 w 386987"/>
                <a:gd name="connsiteY6" fmla="*/ 57150 h 233363"/>
                <a:gd name="connsiteX7" fmla="*/ 100012 w 386987"/>
                <a:gd name="connsiteY7" fmla="*/ 28575 h 233363"/>
                <a:gd name="connsiteX8" fmla="*/ 104775 w 386987"/>
                <a:gd name="connsiteY8" fmla="*/ 14288 h 233363"/>
                <a:gd name="connsiteX9" fmla="*/ 114300 w 386987"/>
                <a:gd name="connsiteY9" fmla="*/ 0 h 233363"/>
                <a:gd name="connsiteX10" fmla="*/ 133350 w 386987"/>
                <a:gd name="connsiteY10" fmla="*/ 42863 h 233363"/>
                <a:gd name="connsiteX11" fmla="*/ 142875 w 386987"/>
                <a:gd name="connsiteY11" fmla="*/ 71438 h 233363"/>
                <a:gd name="connsiteX12" fmla="*/ 147637 w 386987"/>
                <a:gd name="connsiteY12" fmla="*/ 85725 h 233363"/>
                <a:gd name="connsiteX13" fmla="*/ 152400 w 386987"/>
                <a:gd name="connsiteY13" fmla="*/ 109538 h 233363"/>
                <a:gd name="connsiteX14" fmla="*/ 157162 w 386987"/>
                <a:gd name="connsiteY14" fmla="*/ 128588 h 233363"/>
                <a:gd name="connsiteX15" fmla="*/ 161925 w 386987"/>
                <a:gd name="connsiteY15" fmla="*/ 157163 h 233363"/>
                <a:gd name="connsiteX16" fmla="*/ 171450 w 386987"/>
                <a:gd name="connsiteY16" fmla="*/ 185738 h 233363"/>
                <a:gd name="connsiteX17" fmla="*/ 176212 w 386987"/>
                <a:gd name="connsiteY17" fmla="*/ 200025 h 233363"/>
                <a:gd name="connsiteX18" fmla="*/ 180975 w 386987"/>
                <a:gd name="connsiteY18" fmla="*/ 214313 h 233363"/>
                <a:gd name="connsiteX19" fmla="*/ 185737 w 386987"/>
                <a:gd name="connsiteY19" fmla="*/ 233363 h 233363"/>
                <a:gd name="connsiteX20" fmla="*/ 195262 w 386987"/>
                <a:gd name="connsiteY20" fmla="*/ 219075 h 233363"/>
                <a:gd name="connsiteX21" fmla="*/ 204787 w 386987"/>
                <a:gd name="connsiteY21" fmla="*/ 180975 h 233363"/>
                <a:gd name="connsiteX22" fmla="*/ 214312 w 386987"/>
                <a:gd name="connsiteY22" fmla="*/ 152400 h 233363"/>
                <a:gd name="connsiteX23" fmla="*/ 219075 w 386987"/>
                <a:gd name="connsiteY23" fmla="*/ 138113 h 233363"/>
                <a:gd name="connsiteX24" fmla="*/ 223837 w 386987"/>
                <a:gd name="connsiteY24" fmla="*/ 80963 h 233363"/>
                <a:gd name="connsiteX25" fmla="*/ 233362 w 386987"/>
                <a:gd name="connsiteY25" fmla="*/ 109538 h 233363"/>
                <a:gd name="connsiteX26" fmla="*/ 247650 w 386987"/>
                <a:gd name="connsiteY26" fmla="*/ 152400 h 233363"/>
                <a:gd name="connsiteX27" fmla="*/ 252412 w 386987"/>
                <a:gd name="connsiteY27" fmla="*/ 166688 h 233363"/>
                <a:gd name="connsiteX28" fmla="*/ 271462 w 386987"/>
                <a:gd name="connsiteY28" fmla="*/ 185738 h 233363"/>
                <a:gd name="connsiteX29" fmla="*/ 328612 w 386987"/>
                <a:gd name="connsiteY29" fmla="*/ 190500 h 233363"/>
                <a:gd name="connsiteX30" fmla="*/ 385762 w 386987"/>
                <a:gd name="connsiteY30" fmla="*/ 185738 h 233363"/>
                <a:gd name="connsiteX31" fmla="*/ 371475 w 386987"/>
                <a:gd name="connsiteY31" fmla="*/ 176213 h 233363"/>
                <a:gd name="connsiteX32" fmla="*/ 347662 w 386987"/>
                <a:gd name="connsiteY32" fmla="*/ 180975 h 233363"/>
                <a:gd name="connsiteX33" fmla="*/ 276225 w 386987"/>
                <a:gd name="connsiteY33" fmla="*/ 180975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86987" h="233363">
                  <a:moveTo>
                    <a:pt x="0" y="180975"/>
                  </a:moveTo>
                  <a:cubicBezTo>
                    <a:pt x="10584" y="183092"/>
                    <a:pt x="37041" y="191559"/>
                    <a:pt x="47625" y="180975"/>
                  </a:cubicBezTo>
                  <a:cubicBezTo>
                    <a:pt x="53349" y="175251"/>
                    <a:pt x="50257" y="164972"/>
                    <a:pt x="52387" y="157163"/>
                  </a:cubicBezTo>
                  <a:cubicBezTo>
                    <a:pt x="55029" y="147477"/>
                    <a:pt x="58737" y="138113"/>
                    <a:pt x="61912" y="128588"/>
                  </a:cubicBezTo>
                  <a:lnTo>
                    <a:pt x="76200" y="85725"/>
                  </a:lnTo>
                  <a:cubicBezTo>
                    <a:pt x="77787" y="80963"/>
                    <a:pt x="78178" y="75615"/>
                    <a:pt x="80962" y="71438"/>
                  </a:cubicBezTo>
                  <a:cubicBezTo>
                    <a:pt x="84137" y="66675"/>
                    <a:pt x="88162" y="62381"/>
                    <a:pt x="90487" y="57150"/>
                  </a:cubicBezTo>
                  <a:cubicBezTo>
                    <a:pt x="94565" y="47975"/>
                    <a:pt x="96837" y="38100"/>
                    <a:pt x="100012" y="28575"/>
                  </a:cubicBezTo>
                  <a:cubicBezTo>
                    <a:pt x="101600" y="23813"/>
                    <a:pt x="101990" y="18465"/>
                    <a:pt x="104775" y="14288"/>
                  </a:cubicBezTo>
                  <a:lnTo>
                    <a:pt x="114300" y="0"/>
                  </a:lnTo>
                  <a:cubicBezTo>
                    <a:pt x="129394" y="22642"/>
                    <a:pt x="122015" y="8859"/>
                    <a:pt x="133350" y="42863"/>
                  </a:cubicBezTo>
                  <a:lnTo>
                    <a:pt x="142875" y="71438"/>
                  </a:lnTo>
                  <a:cubicBezTo>
                    <a:pt x="144462" y="76200"/>
                    <a:pt x="146652" y="80803"/>
                    <a:pt x="147637" y="85725"/>
                  </a:cubicBezTo>
                  <a:cubicBezTo>
                    <a:pt x="149225" y="93663"/>
                    <a:pt x="150644" y="101636"/>
                    <a:pt x="152400" y="109538"/>
                  </a:cubicBezTo>
                  <a:cubicBezTo>
                    <a:pt x="153820" y="115928"/>
                    <a:pt x="155878" y="122170"/>
                    <a:pt x="157162" y="128588"/>
                  </a:cubicBezTo>
                  <a:cubicBezTo>
                    <a:pt x="159056" y="138057"/>
                    <a:pt x="159583" y="147795"/>
                    <a:pt x="161925" y="157163"/>
                  </a:cubicBezTo>
                  <a:cubicBezTo>
                    <a:pt x="164360" y="166903"/>
                    <a:pt x="168275" y="176213"/>
                    <a:pt x="171450" y="185738"/>
                  </a:cubicBezTo>
                  <a:lnTo>
                    <a:pt x="176212" y="200025"/>
                  </a:lnTo>
                  <a:cubicBezTo>
                    <a:pt x="177800" y="204788"/>
                    <a:pt x="179758" y="209443"/>
                    <a:pt x="180975" y="214313"/>
                  </a:cubicBezTo>
                  <a:lnTo>
                    <a:pt x="185737" y="233363"/>
                  </a:lnTo>
                  <a:cubicBezTo>
                    <a:pt x="188912" y="228600"/>
                    <a:pt x="192702" y="224195"/>
                    <a:pt x="195262" y="219075"/>
                  </a:cubicBezTo>
                  <a:cubicBezTo>
                    <a:pt x="201045" y="207510"/>
                    <a:pt x="201524" y="192939"/>
                    <a:pt x="204787" y="180975"/>
                  </a:cubicBezTo>
                  <a:cubicBezTo>
                    <a:pt x="207429" y="171289"/>
                    <a:pt x="211137" y="161925"/>
                    <a:pt x="214312" y="152400"/>
                  </a:cubicBezTo>
                  <a:lnTo>
                    <a:pt x="219075" y="138113"/>
                  </a:lnTo>
                  <a:cubicBezTo>
                    <a:pt x="220662" y="119063"/>
                    <a:pt x="215288" y="98061"/>
                    <a:pt x="223837" y="80963"/>
                  </a:cubicBezTo>
                  <a:cubicBezTo>
                    <a:pt x="228327" y="71983"/>
                    <a:pt x="230187" y="100013"/>
                    <a:pt x="233362" y="109538"/>
                  </a:cubicBezTo>
                  <a:lnTo>
                    <a:pt x="247650" y="152400"/>
                  </a:lnTo>
                  <a:lnTo>
                    <a:pt x="252412" y="166688"/>
                  </a:lnTo>
                  <a:cubicBezTo>
                    <a:pt x="257432" y="181749"/>
                    <a:pt x="253743" y="183375"/>
                    <a:pt x="271462" y="185738"/>
                  </a:cubicBezTo>
                  <a:cubicBezTo>
                    <a:pt x="290410" y="188264"/>
                    <a:pt x="309562" y="188913"/>
                    <a:pt x="328612" y="190500"/>
                  </a:cubicBezTo>
                  <a:cubicBezTo>
                    <a:pt x="347662" y="188913"/>
                    <a:pt x="367627" y="191783"/>
                    <a:pt x="385762" y="185738"/>
                  </a:cubicBezTo>
                  <a:cubicBezTo>
                    <a:pt x="391192" y="183928"/>
                    <a:pt x="377154" y="176923"/>
                    <a:pt x="371475" y="176213"/>
                  </a:cubicBezTo>
                  <a:cubicBezTo>
                    <a:pt x="363443" y="175209"/>
                    <a:pt x="355747" y="180571"/>
                    <a:pt x="347662" y="180975"/>
                  </a:cubicBezTo>
                  <a:cubicBezTo>
                    <a:pt x="323879" y="182164"/>
                    <a:pt x="300037" y="180975"/>
                    <a:pt x="276225" y="180975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6623720" y="320732"/>
            <a:ext cx="25202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Institute of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High Current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Electronics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0" y="4921143"/>
            <a:ext cx="913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en-US" sz="2400" dirty="0" smtClean="0"/>
              <a:t> Postgraduate: </a:t>
            </a:r>
            <a:r>
              <a:rPr lang="en-US" sz="2400" dirty="0" err="1" smtClean="0"/>
              <a:t>Doroshkevich</a:t>
            </a:r>
            <a:r>
              <a:rPr lang="en-US" sz="2400" dirty="0" smtClean="0"/>
              <a:t> Sergey </a:t>
            </a:r>
            <a:endParaRPr lang="ru-RU" sz="2400" dirty="0" smtClean="0"/>
          </a:p>
          <a:p>
            <a:pPr algn="ctr"/>
            <a:r>
              <a:rPr lang="en-US" sz="2400" dirty="0" smtClean="0"/>
              <a:t>E-mail: doroshkevich096@gmail.com</a:t>
            </a:r>
          </a:p>
          <a:p>
            <a:pPr algn="ctr"/>
            <a:endParaRPr lang="ru-RU" sz="2400" dirty="0"/>
          </a:p>
        </p:txBody>
      </p:sp>
      <p:sp>
        <p:nvSpPr>
          <p:cNvPr id="1033" name="TextBox 1032"/>
          <p:cNvSpPr txBox="1"/>
          <p:nvPr/>
        </p:nvSpPr>
        <p:spPr>
          <a:xfrm>
            <a:off x="3771526" y="6457890"/>
            <a:ext cx="158133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Tomsk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-2020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Дорошкевич\учеба\аспирантура\Английский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202"/>
            <a:ext cx="4073804" cy="10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Auxiliary pulse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discharge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5563979"/>
            <a:ext cx="59955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Oscillograms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pulse-periodic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 kHz;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 = 80%)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voltage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(140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in the accelerating gap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current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26236" y="5110950"/>
            <a:ext cx="3785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accelerating voltage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064313" y="5122792"/>
            <a:ext cx="37554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accelerating voltage U</a:t>
            </a:r>
            <a:r>
              <a:rPr lang="ru-RU" alt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128910" y="2564904"/>
            <a:ext cx="702251" cy="1166936"/>
            <a:chOff x="2128910" y="2564904"/>
            <a:chExt cx="702251" cy="1166936"/>
          </a:xfrm>
        </p:grpSpPr>
        <p:sp>
          <p:nvSpPr>
            <p:cNvPr id="10" name="TextBox 9"/>
            <p:cNvSpPr txBox="1"/>
            <p:nvPr/>
          </p:nvSpPr>
          <p:spPr>
            <a:xfrm>
              <a:off x="2128910" y="327017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I</a:t>
              </a:r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5736" y="25649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U</a:t>
              </a:r>
              <a:r>
                <a:rPr lang="en-US" dirty="0" err="1" smtClean="0">
                  <a:solidFill>
                    <a:schemeClr val="bg1"/>
                  </a:solidFill>
                </a:rPr>
                <a:t>d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418822" y="3521189"/>
              <a:ext cx="208962" cy="144016"/>
            </a:xfrm>
            <a:prstGeom prst="line">
              <a:avLst/>
            </a:prstGeom>
            <a:ln w="158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622199" y="2874168"/>
              <a:ext cx="208962" cy="144016"/>
            </a:xfrm>
            <a:prstGeom prst="line">
              <a:avLst/>
            </a:prstGeom>
            <a:ln w="158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0" y="1689548"/>
            <a:ext cx="3610988" cy="3318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06" y="1683253"/>
            <a:ext cx="3628293" cy="33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орошкевич\процессор\Графики\Id, Io, Ud=f(Uo) (Имплуьсный, j=0,8, p=0,3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95" y="1876889"/>
            <a:ext cx="4634606" cy="32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Dependences on accelerating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voltage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47705" y="5058935"/>
            <a:ext cx="3105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mode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Рисунок 22" descr="Id, Io, Ud=f(Uo) (Стационар p=0,3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487739" cy="31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09861" y="5661248"/>
            <a:ext cx="7582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Dependences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discharge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accelerating gap I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U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different modes of discharge burning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058123" y="5058935"/>
            <a:ext cx="3592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mode </a:t>
            </a:r>
            <a:r>
              <a:rPr lang="en-US" sz="1600" i="1" dirty="0" smtClean="0"/>
              <a:t>f</a:t>
            </a:r>
            <a:r>
              <a:rPr lang="ru-RU" sz="1600" i="1" dirty="0" smtClean="0"/>
              <a:t>=5</a:t>
            </a:r>
            <a:r>
              <a:rPr lang="en-US" sz="1600" i="1" dirty="0" smtClean="0"/>
              <a:t> kHz</a:t>
            </a:r>
            <a:r>
              <a:rPr lang="ru-RU" sz="1600" i="1" dirty="0" smtClean="0"/>
              <a:t>, </a:t>
            </a:r>
            <a:r>
              <a:rPr lang="ru-RU" sz="1600" i="1" dirty="0"/>
              <a:t>γ=80%.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performed 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of an electron accelerator based on ion-electron beam emission with 400x650 mm2 in section and power up to 10 kW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current-voltage characteristics of the auxiliary glow discharge are determined in both continuous and pulsed operation modes of the discharge power source.</a:t>
            </a:r>
            <a:endParaRPr lang="ru-RU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Plans for the future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beam parameters outputted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ambient atmosphere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accelerator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with 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auxiliary discharge power source in different generation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out probe measurements of auxiliary discharge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plasma.</a:t>
            </a: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259062" y="2564904"/>
            <a:ext cx="6624798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</a:t>
            </a:r>
          </a:p>
          <a:p>
            <a:pPr algn="ctr"/>
            <a:r>
              <a:rPr lang="en-US" sz="6600" b="1" dirty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6600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 your </a:t>
            </a:r>
            <a:r>
              <a:rPr lang="en-US" sz="6600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attention!</a:t>
            </a:r>
            <a:endParaRPr lang="ru-RU" sz="6600" b="1" dirty="0">
              <a:ln w="10541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725296" y="6484977"/>
            <a:ext cx="41870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fld id="{B19B0651-EE4F-4900-A07F-96A6BFA9D0F0}" type="slidenum">
              <a:rPr lang="ru-RU"/>
              <a:pPr/>
              <a:t>14</a:t>
            </a:fld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832130" y="139025"/>
            <a:ext cx="720080" cy="1283972"/>
            <a:chOff x="3275856" y="5481227"/>
            <a:chExt cx="720080" cy="1283972"/>
          </a:xfrm>
        </p:grpSpPr>
        <p:sp>
          <p:nvSpPr>
            <p:cNvPr id="27" name="Овал 26"/>
            <p:cNvSpPr/>
            <p:nvPr/>
          </p:nvSpPr>
          <p:spPr>
            <a:xfrm>
              <a:off x="3275856" y="5499475"/>
              <a:ext cx="720080" cy="124747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357126" y="5835181"/>
              <a:ext cx="576064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573150" y="5481227"/>
              <a:ext cx="144016" cy="12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8" idx="6"/>
            </p:cNvCxnSpPr>
            <p:nvPr/>
          </p:nvCxnSpPr>
          <p:spPr>
            <a:xfrm flipH="1">
              <a:off x="3757052" y="6123213"/>
              <a:ext cx="176138" cy="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 flipV="1">
              <a:off x="3757052" y="5991369"/>
              <a:ext cx="36004" cy="144016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717166" y="5991369"/>
              <a:ext cx="39886" cy="216024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3645158" y="5919361"/>
              <a:ext cx="69802" cy="288032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endCxn id="29" idx="1"/>
            </p:cNvCxnSpPr>
            <p:nvPr/>
          </p:nvCxnSpPr>
          <p:spPr>
            <a:xfrm flipH="1">
              <a:off x="3573150" y="5919361"/>
              <a:ext cx="72008" cy="203852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3521085" y="6123213"/>
              <a:ext cx="88069" cy="1"/>
            </a:xfrm>
            <a:prstGeom prst="line">
              <a:avLst/>
            </a:prstGeom>
            <a:ln w="57150"/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илиния 35"/>
            <p:cNvSpPr/>
            <p:nvPr/>
          </p:nvSpPr>
          <p:spPr>
            <a:xfrm>
              <a:off x="3527925" y="5936923"/>
              <a:ext cx="386987" cy="233363"/>
            </a:xfrm>
            <a:custGeom>
              <a:avLst/>
              <a:gdLst>
                <a:gd name="connsiteX0" fmla="*/ 0 w 386987"/>
                <a:gd name="connsiteY0" fmla="*/ 180975 h 233363"/>
                <a:gd name="connsiteX1" fmla="*/ 47625 w 386987"/>
                <a:gd name="connsiteY1" fmla="*/ 180975 h 233363"/>
                <a:gd name="connsiteX2" fmla="*/ 52387 w 386987"/>
                <a:gd name="connsiteY2" fmla="*/ 157163 h 233363"/>
                <a:gd name="connsiteX3" fmla="*/ 61912 w 386987"/>
                <a:gd name="connsiteY3" fmla="*/ 128588 h 233363"/>
                <a:gd name="connsiteX4" fmla="*/ 76200 w 386987"/>
                <a:gd name="connsiteY4" fmla="*/ 85725 h 233363"/>
                <a:gd name="connsiteX5" fmla="*/ 80962 w 386987"/>
                <a:gd name="connsiteY5" fmla="*/ 71438 h 233363"/>
                <a:gd name="connsiteX6" fmla="*/ 90487 w 386987"/>
                <a:gd name="connsiteY6" fmla="*/ 57150 h 233363"/>
                <a:gd name="connsiteX7" fmla="*/ 100012 w 386987"/>
                <a:gd name="connsiteY7" fmla="*/ 28575 h 233363"/>
                <a:gd name="connsiteX8" fmla="*/ 104775 w 386987"/>
                <a:gd name="connsiteY8" fmla="*/ 14288 h 233363"/>
                <a:gd name="connsiteX9" fmla="*/ 114300 w 386987"/>
                <a:gd name="connsiteY9" fmla="*/ 0 h 233363"/>
                <a:gd name="connsiteX10" fmla="*/ 133350 w 386987"/>
                <a:gd name="connsiteY10" fmla="*/ 42863 h 233363"/>
                <a:gd name="connsiteX11" fmla="*/ 142875 w 386987"/>
                <a:gd name="connsiteY11" fmla="*/ 71438 h 233363"/>
                <a:gd name="connsiteX12" fmla="*/ 147637 w 386987"/>
                <a:gd name="connsiteY12" fmla="*/ 85725 h 233363"/>
                <a:gd name="connsiteX13" fmla="*/ 152400 w 386987"/>
                <a:gd name="connsiteY13" fmla="*/ 109538 h 233363"/>
                <a:gd name="connsiteX14" fmla="*/ 157162 w 386987"/>
                <a:gd name="connsiteY14" fmla="*/ 128588 h 233363"/>
                <a:gd name="connsiteX15" fmla="*/ 161925 w 386987"/>
                <a:gd name="connsiteY15" fmla="*/ 157163 h 233363"/>
                <a:gd name="connsiteX16" fmla="*/ 171450 w 386987"/>
                <a:gd name="connsiteY16" fmla="*/ 185738 h 233363"/>
                <a:gd name="connsiteX17" fmla="*/ 176212 w 386987"/>
                <a:gd name="connsiteY17" fmla="*/ 200025 h 233363"/>
                <a:gd name="connsiteX18" fmla="*/ 180975 w 386987"/>
                <a:gd name="connsiteY18" fmla="*/ 214313 h 233363"/>
                <a:gd name="connsiteX19" fmla="*/ 185737 w 386987"/>
                <a:gd name="connsiteY19" fmla="*/ 233363 h 233363"/>
                <a:gd name="connsiteX20" fmla="*/ 195262 w 386987"/>
                <a:gd name="connsiteY20" fmla="*/ 219075 h 233363"/>
                <a:gd name="connsiteX21" fmla="*/ 204787 w 386987"/>
                <a:gd name="connsiteY21" fmla="*/ 180975 h 233363"/>
                <a:gd name="connsiteX22" fmla="*/ 214312 w 386987"/>
                <a:gd name="connsiteY22" fmla="*/ 152400 h 233363"/>
                <a:gd name="connsiteX23" fmla="*/ 219075 w 386987"/>
                <a:gd name="connsiteY23" fmla="*/ 138113 h 233363"/>
                <a:gd name="connsiteX24" fmla="*/ 223837 w 386987"/>
                <a:gd name="connsiteY24" fmla="*/ 80963 h 233363"/>
                <a:gd name="connsiteX25" fmla="*/ 233362 w 386987"/>
                <a:gd name="connsiteY25" fmla="*/ 109538 h 233363"/>
                <a:gd name="connsiteX26" fmla="*/ 247650 w 386987"/>
                <a:gd name="connsiteY26" fmla="*/ 152400 h 233363"/>
                <a:gd name="connsiteX27" fmla="*/ 252412 w 386987"/>
                <a:gd name="connsiteY27" fmla="*/ 166688 h 233363"/>
                <a:gd name="connsiteX28" fmla="*/ 271462 w 386987"/>
                <a:gd name="connsiteY28" fmla="*/ 185738 h 233363"/>
                <a:gd name="connsiteX29" fmla="*/ 328612 w 386987"/>
                <a:gd name="connsiteY29" fmla="*/ 190500 h 233363"/>
                <a:gd name="connsiteX30" fmla="*/ 385762 w 386987"/>
                <a:gd name="connsiteY30" fmla="*/ 185738 h 233363"/>
                <a:gd name="connsiteX31" fmla="*/ 371475 w 386987"/>
                <a:gd name="connsiteY31" fmla="*/ 176213 h 233363"/>
                <a:gd name="connsiteX32" fmla="*/ 347662 w 386987"/>
                <a:gd name="connsiteY32" fmla="*/ 180975 h 233363"/>
                <a:gd name="connsiteX33" fmla="*/ 276225 w 386987"/>
                <a:gd name="connsiteY33" fmla="*/ 180975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86987" h="233363">
                  <a:moveTo>
                    <a:pt x="0" y="180975"/>
                  </a:moveTo>
                  <a:cubicBezTo>
                    <a:pt x="10584" y="183092"/>
                    <a:pt x="37041" y="191559"/>
                    <a:pt x="47625" y="180975"/>
                  </a:cubicBezTo>
                  <a:cubicBezTo>
                    <a:pt x="53349" y="175251"/>
                    <a:pt x="50257" y="164972"/>
                    <a:pt x="52387" y="157163"/>
                  </a:cubicBezTo>
                  <a:cubicBezTo>
                    <a:pt x="55029" y="147477"/>
                    <a:pt x="58737" y="138113"/>
                    <a:pt x="61912" y="128588"/>
                  </a:cubicBezTo>
                  <a:lnTo>
                    <a:pt x="76200" y="85725"/>
                  </a:lnTo>
                  <a:cubicBezTo>
                    <a:pt x="77787" y="80963"/>
                    <a:pt x="78178" y="75615"/>
                    <a:pt x="80962" y="71438"/>
                  </a:cubicBezTo>
                  <a:cubicBezTo>
                    <a:pt x="84137" y="66675"/>
                    <a:pt x="88162" y="62381"/>
                    <a:pt x="90487" y="57150"/>
                  </a:cubicBezTo>
                  <a:cubicBezTo>
                    <a:pt x="94565" y="47975"/>
                    <a:pt x="96837" y="38100"/>
                    <a:pt x="100012" y="28575"/>
                  </a:cubicBezTo>
                  <a:cubicBezTo>
                    <a:pt x="101600" y="23813"/>
                    <a:pt x="101990" y="18465"/>
                    <a:pt x="104775" y="14288"/>
                  </a:cubicBezTo>
                  <a:lnTo>
                    <a:pt x="114300" y="0"/>
                  </a:lnTo>
                  <a:cubicBezTo>
                    <a:pt x="129394" y="22642"/>
                    <a:pt x="122015" y="8859"/>
                    <a:pt x="133350" y="42863"/>
                  </a:cubicBezTo>
                  <a:lnTo>
                    <a:pt x="142875" y="71438"/>
                  </a:lnTo>
                  <a:cubicBezTo>
                    <a:pt x="144462" y="76200"/>
                    <a:pt x="146652" y="80803"/>
                    <a:pt x="147637" y="85725"/>
                  </a:cubicBezTo>
                  <a:cubicBezTo>
                    <a:pt x="149225" y="93663"/>
                    <a:pt x="150644" y="101636"/>
                    <a:pt x="152400" y="109538"/>
                  </a:cubicBezTo>
                  <a:cubicBezTo>
                    <a:pt x="153820" y="115928"/>
                    <a:pt x="155878" y="122170"/>
                    <a:pt x="157162" y="128588"/>
                  </a:cubicBezTo>
                  <a:cubicBezTo>
                    <a:pt x="159056" y="138057"/>
                    <a:pt x="159583" y="147795"/>
                    <a:pt x="161925" y="157163"/>
                  </a:cubicBezTo>
                  <a:cubicBezTo>
                    <a:pt x="164360" y="166903"/>
                    <a:pt x="168275" y="176213"/>
                    <a:pt x="171450" y="185738"/>
                  </a:cubicBezTo>
                  <a:lnTo>
                    <a:pt x="176212" y="200025"/>
                  </a:lnTo>
                  <a:cubicBezTo>
                    <a:pt x="177800" y="204788"/>
                    <a:pt x="179758" y="209443"/>
                    <a:pt x="180975" y="214313"/>
                  </a:cubicBezTo>
                  <a:lnTo>
                    <a:pt x="185737" y="233363"/>
                  </a:lnTo>
                  <a:cubicBezTo>
                    <a:pt x="188912" y="228600"/>
                    <a:pt x="192702" y="224195"/>
                    <a:pt x="195262" y="219075"/>
                  </a:cubicBezTo>
                  <a:cubicBezTo>
                    <a:pt x="201045" y="207510"/>
                    <a:pt x="201524" y="192939"/>
                    <a:pt x="204787" y="180975"/>
                  </a:cubicBezTo>
                  <a:cubicBezTo>
                    <a:pt x="207429" y="171289"/>
                    <a:pt x="211137" y="161925"/>
                    <a:pt x="214312" y="152400"/>
                  </a:cubicBezTo>
                  <a:lnTo>
                    <a:pt x="219075" y="138113"/>
                  </a:lnTo>
                  <a:cubicBezTo>
                    <a:pt x="220662" y="119063"/>
                    <a:pt x="215288" y="98061"/>
                    <a:pt x="223837" y="80963"/>
                  </a:cubicBezTo>
                  <a:cubicBezTo>
                    <a:pt x="228327" y="71983"/>
                    <a:pt x="230187" y="100013"/>
                    <a:pt x="233362" y="109538"/>
                  </a:cubicBezTo>
                  <a:lnTo>
                    <a:pt x="247650" y="152400"/>
                  </a:lnTo>
                  <a:lnTo>
                    <a:pt x="252412" y="166688"/>
                  </a:lnTo>
                  <a:cubicBezTo>
                    <a:pt x="257432" y="181749"/>
                    <a:pt x="253743" y="183375"/>
                    <a:pt x="271462" y="185738"/>
                  </a:cubicBezTo>
                  <a:cubicBezTo>
                    <a:pt x="290410" y="188264"/>
                    <a:pt x="309562" y="188913"/>
                    <a:pt x="328612" y="190500"/>
                  </a:cubicBezTo>
                  <a:cubicBezTo>
                    <a:pt x="347662" y="188913"/>
                    <a:pt x="367627" y="191783"/>
                    <a:pt x="385762" y="185738"/>
                  </a:cubicBezTo>
                  <a:cubicBezTo>
                    <a:pt x="391192" y="183928"/>
                    <a:pt x="377154" y="176923"/>
                    <a:pt x="371475" y="176213"/>
                  </a:cubicBezTo>
                  <a:cubicBezTo>
                    <a:pt x="363443" y="175209"/>
                    <a:pt x="355747" y="180571"/>
                    <a:pt x="347662" y="180975"/>
                  </a:cubicBezTo>
                  <a:cubicBezTo>
                    <a:pt x="323879" y="182164"/>
                    <a:pt x="300037" y="180975"/>
                    <a:pt x="276225" y="180975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Picture 2" descr="C:\Дорошкевич\учеба\аспирантура\Английский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6" y="192886"/>
            <a:ext cx="4073804" cy="10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23720" y="239859"/>
            <a:ext cx="25202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Institute of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High Current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haroni" panose="02010803020104030203" pitchFamily="2" charset="-79"/>
              </a:rPr>
              <a:t>Electronics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09" y="4725144"/>
            <a:ext cx="913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en-US" sz="2400" dirty="0" smtClean="0"/>
              <a:t> Postgraduate: </a:t>
            </a:r>
            <a:r>
              <a:rPr lang="en-US" sz="2400" dirty="0" err="1" smtClean="0"/>
              <a:t>Doroshkevich</a:t>
            </a:r>
            <a:r>
              <a:rPr lang="en-US" sz="2400" dirty="0" smtClean="0"/>
              <a:t> Sergey </a:t>
            </a:r>
            <a:endParaRPr lang="ru-RU" sz="2400" dirty="0" smtClean="0"/>
          </a:p>
          <a:p>
            <a:pPr algn="ctr"/>
            <a:r>
              <a:rPr lang="en-US" sz="2400" dirty="0" smtClean="0"/>
              <a:t>E-mail: doroshkevich096@gmail.com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Relevance;</a:t>
            </a: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ion-electron emission;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operation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principle;</a:t>
            </a: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voltage characteristics;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the future.</a:t>
            </a: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AutoNum type="arabicParenR"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spcAft>
                <a:spcPts val="600"/>
              </a:spcAft>
              <a:buAutoNum type="arabicParenR"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0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469959" cy="311625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elevance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C523-6785-4D2F-87C5-B7DC5CD8C4FC}" type="slidenum">
              <a:rPr lang="ru-RU" smtClean="0"/>
              <a:t>3</a:t>
            </a:fld>
            <a:endParaRPr lang="ru-RU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4763" y="5131097"/>
            <a:ext cx="4300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accelerator with explosive emission cathode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355976" y="5157089"/>
            <a:ext cx="4192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accelerator with thermionic cathode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" y="1988840"/>
            <a:ext cx="4492475" cy="28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8300" y="17275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elevance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577" y="128137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pplication examples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electron accelerators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large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cross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beams: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radiation processing;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Sterilization of medical products;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 gas lasers;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Curing of polymer </a:t>
            </a: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coatings;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15401" y="6497285"/>
            <a:ext cx="444060" cy="3651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fld id="{B19B0651-EE4F-4900-A07F-96A6BFA9D0F0}" type="slidenum">
              <a:rPr lang="ru-RU" smtClean="0">
                <a:solidFill>
                  <a:schemeClr val="tx1"/>
                </a:solidFill>
              </a:rPr>
              <a:pPr algn="ctr"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604912" y="3875170"/>
            <a:ext cx="1991065" cy="2063849"/>
            <a:chOff x="6504505" y="3579221"/>
            <a:chExt cx="1991065" cy="20638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504505" y="4922990"/>
              <a:ext cx="1991065" cy="72008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504505" y="4634958"/>
              <a:ext cx="1991065" cy="2880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04506" y="5142059"/>
              <a:ext cx="1991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Material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4506" y="4594308"/>
              <a:ext cx="1991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Surface</a:t>
              </a:r>
              <a:endParaRPr lang="ru-RU" dirty="0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714238" y="3707342"/>
              <a:ext cx="1571598" cy="864096"/>
            </a:xfrm>
            <a:prstGeom prst="downArrow">
              <a:avLst/>
            </a:prstGeom>
            <a:solidFill>
              <a:srgbClr val="2FC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8264" y="3579221"/>
              <a:ext cx="110354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e</a:t>
              </a:r>
              <a:endParaRPr lang="en-US" sz="2800" b="1" dirty="0" smtClean="0"/>
            </a:p>
            <a:p>
              <a:pPr algn="ctr"/>
              <a:r>
                <a:rPr lang="ru-RU" dirty="0" smtClean="0"/>
                <a:t>200</a:t>
              </a:r>
              <a:r>
                <a:rPr lang="en-US" dirty="0" smtClean="0"/>
                <a:t> </a:t>
              </a:r>
              <a:r>
                <a:rPr lang="en-US" dirty="0" err="1" smtClean="0"/>
                <a:t>keV</a:t>
              </a:r>
              <a:endParaRPr lang="ru-RU" dirty="0"/>
            </a:p>
          </p:txBody>
        </p: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012160" y="5969834"/>
            <a:ext cx="2991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low-energy beam on the material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The purpose of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this research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work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creation of an electron accelerator based on secondary ion-electron emission with a beam power of up to 10 kW </a:t>
            </a:r>
            <a:r>
              <a:rPr lang="en-US" sz="2800" dirty="0" smtClean="0"/>
              <a:t>and </a:t>
            </a:r>
            <a:r>
              <a:rPr lang="en-US" sz="2800" dirty="0" smtClean="0"/>
              <a:t>a </a:t>
            </a:r>
            <a:r>
              <a:rPr lang="en-US" sz="2800" dirty="0"/>
              <a:t>section of 400x650 </a:t>
            </a:r>
            <a:r>
              <a:rPr lang="en-US" sz="2800" dirty="0" smtClean="0"/>
              <a:t>mm</a:t>
            </a:r>
            <a:r>
              <a:rPr lang="en-US" sz="2800" baseline="30000" dirty="0" smtClean="0"/>
              <a:t>2</a:t>
            </a:r>
            <a:endParaRPr lang="en-US" sz="3000" dirty="0" smtClean="0"/>
          </a:p>
          <a:p>
            <a:pPr marL="0" indent="0" algn="just">
              <a:buNone/>
            </a:pP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Tasks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the vacuum system;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the necessary accelerating voltage (150 kV);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current-voltage characteristic of an auxiliary discharge;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the required electron beam</a:t>
            </a:r>
            <a:r>
              <a:rPr lang="ru-RU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US" sz="2800" dirty="0"/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853731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econdary ion-electron emission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162387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Ion-electron </a:t>
            </a:r>
            <a:r>
              <a:rPr lang="en-US" sz="24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electron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emission from the surface of a solid when it is bombarded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883" y="6165304"/>
            <a:ext cx="5928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ɣ (U) on the type of gas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substrate;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bombardment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6848" y="579149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456" y="57502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6" y="2811523"/>
            <a:ext cx="4182059" cy="30960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03" y="2766680"/>
            <a:ext cx="364858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695224"/>
            <a:ext cx="6120680" cy="45924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Operation scheme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547" y="6092577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 of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electron accelerator based on ion-electron emission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7753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Design and parameters of the accelerator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2987824" y="3629800"/>
            <a:ext cx="1557536" cy="827183"/>
            <a:chOff x="2582416" y="3486336"/>
            <a:chExt cx="1557536" cy="827183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582416" y="4285431"/>
              <a:ext cx="1557536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582416" y="3486336"/>
              <a:ext cx="0" cy="806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139952" y="3486336"/>
              <a:ext cx="0" cy="8067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24017" y="3944187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</a:t>
              </a:r>
              <a:r>
                <a:rPr lang="en-US" dirty="0" smtClean="0">
                  <a:solidFill>
                    <a:schemeClr val="bg1"/>
                  </a:solidFill>
                </a:rPr>
                <a:t>130 </a:t>
              </a:r>
              <a:r>
                <a:rPr lang="ru-RU" dirty="0">
                  <a:solidFill>
                    <a:schemeClr val="bg1"/>
                  </a:solidFill>
                </a:rPr>
                <a:t>с</a:t>
              </a:r>
              <a:r>
                <a:rPr lang="ru-RU" dirty="0" smtClean="0">
                  <a:solidFill>
                    <a:schemeClr val="bg1"/>
                  </a:solidFill>
                </a:rPr>
                <a:t>м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5550298"/>
            <a:ext cx="5403057" cy="73866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2" eaLnBrk="1" hangingPunct="1"/>
            <a:r>
              <a:rPr lang="en-US" altLang="ru-RU" sz="1400" b="1" dirty="0" smtClean="0">
                <a:solidFill>
                  <a:srgbClr val="0000FF"/>
                </a:solidFill>
                <a:cs typeface="Arial" pitchFamily="34" charset="0"/>
              </a:rPr>
              <a:t>Electron energy</a:t>
            </a:r>
            <a:r>
              <a:rPr lang="ru-RU" altLang="ru-RU" sz="1400" b="1" dirty="0">
                <a:solidFill>
                  <a:srgbClr val="0000FF"/>
                </a:solidFill>
                <a:cs typeface="Arial" pitchFamily="34" charset="0"/>
              </a:rPr>
              <a:t>	</a:t>
            </a:r>
            <a:r>
              <a:rPr lang="ru-RU" altLang="ru-RU" sz="1400" b="1" dirty="0" smtClean="0">
                <a:solidFill>
                  <a:srgbClr val="0000FF"/>
                </a:solidFill>
                <a:cs typeface="Arial" pitchFamily="34" charset="0"/>
              </a:rPr>
              <a:t>               </a:t>
            </a:r>
            <a:r>
              <a:rPr lang="en-US" altLang="ru-RU" sz="1400" b="1" dirty="0" smtClean="0">
                <a:solidFill>
                  <a:srgbClr val="0000FF"/>
                </a:solidFill>
                <a:cs typeface="Arial" pitchFamily="34" charset="0"/>
              </a:rPr>
              <a:t>		</a:t>
            </a:r>
            <a:r>
              <a:rPr lang="en-US" altLang="ru-RU" sz="1400" b="1" dirty="0" smtClean="0">
                <a:solidFill>
                  <a:srgbClr val="FF0000"/>
                </a:solidFill>
                <a:cs typeface="Arial" pitchFamily="34" charset="0"/>
              </a:rPr>
              <a:t>up to </a:t>
            </a:r>
            <a:r>
              <a:rPr lang="ru-RU" altLang="ru-RU" sz="1400" b="1" dirty="0" smtClean="0">
                <a:solidFill>
                  <a:srgbClr val="FF0000"/>
                </a:solidFill>
                <a:cs typeface="Arial" pitchFamily="34" charset="0"/>
              </a:rPr>
              <a:t>150 </a:t>
            </a:r>
            <a:r>
              <a:rPr lang="en-US" altLang="ru-RU" sz="1400" b="1" dirty="0" err="1" smtClean="0">
                <a:solidFill>
                  <a:srgbClr val="FF0000"/>
                </a:solidFill>
                <a:cs typeface="Arial" pitchFamily="34" charset="0"/>
              </a:rPr>
              <a:t>keV</a:t>
            </a:r>
            <a:endParaRPr lang="ru-RU" altLang="ru-RU" sz="1400" b="1" dirty="0">
              <a:solidFill>
                <a:srgbClr val="FF0000"/>
              </a:solidFill>
              <a:cs typeface="Arial" pitchFamily="34" charset="0"/>
            </a:endParaRPr>
          </a:p>
          <a:p>
            <a:pPr marL="0" lvl="2" eaLnBrk="1" hangingPunct="1"/>
            <a:r>
              <a:rPr lang="en-US" altLang="ru-RU" sz="1400" b="1" dirty="0" smtClean="0">
                <a:solidFill>
                  <a:srgbClr val="0000FF"/>
                </a:solidFill>
                <a:cs typeface="Arial" pitchFamily="34" charset="0"/>
              </a:rPr>
              <a:t>Current in the accelerating gap</a:t>
            </a:r>
            <a:r>
              <a:rPr lang="ru-RU" altLang="ru-RU" sz="1400" b="1" dirty="0" smtClean="0">
                <a:solidFill>
                  <a:srgbClr val="0000FF"/>
                </a:solidFill>
                <a:cs typeface="Arial" pitchFamily="34" charset="0"/>
              </a:rPr>
              <a:t>                 </a:t>
            </a:r>
            <a:r>
              <a:rPr lang="en-US" altLang="ru-RU" sz="1400" b="1" dirty="0" smtClean="0">
                <a:solidFill>
                  <a:srgbClr val="0000FF"/>
                </a:solidFill>
                <a:cs typeface="Arial" pitchFamily="34" charset="0"/>
              </a:rPr>
              <a:t>	</a:t>
            </a:r>
            <a:r>
              <a:rPr lang="en-US" altLang="ru-RU" sz="1400" b="1" dirty="0" smtClean="0">
                <a:solidFill>
                  <a:srgbClr val="FF0000"/>
                </a:solidFill>
                <a:cs typeface="Arial" pitchFamily="34" charset="0"/>
              </a:rPr>
              <a:t>up to</a:t>
            </a:r>
            <a:r>
              <a:rPr lang="ru-RU" altLang="ru-RU" sz="14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cs typeface="Arial" pitchFamily="34" charset="0"/>
              </a:rPr>
              <a:t>100</a:t>
            </a:r>
            <a:r>
              <a:rPr lang="en-US" altLang="ru-RU" sz="1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ru-RU" sz="1400" b="1" dirty="0">
                <a:solidFill>
                  <a:srgbClr val="FF0000"/>
                </a:solidFill>
                <a:cs typeface="Arial" pitchFamily="34" charset="0"/>
              </a:rPr>
              <a:t>m</a:t>
            </a:r>
            <a:r>
              <a:rPr lang="ru-RU" altLang="ru-RU" sz="1400" b="1" dirty="0" smtClean="0">
                <a:solidFill>
                  <a:srgbClr val="FF0000"/>
                </a:solidFill>
                <a:cs typeface="Arial" pitchFamily="34" charset="0"/>
              </a:rPr>
              <a:t>А </a:t>
            </a:r>
          </a:p>
          <a:p>
            <a:pPr marL="0" lvl="2" eaLnBrk="1" hangingPunct="1"/>
            <a:r>
              <a:rPr lang="en-US" altLang="ru-RU" sz="1400" b="1" dirty="0" smtClean="0">
                <a:solidFill>
                  <a:srgbClr val="0000FF"/>
                </a:solidFill>
                <a:cs typeface="Arial" pitchFamily="34" charset="0"/>
              </a:rPr>
              <a:t>Beam dimension</a:t>
            </a:r>
            <a:r>
              <a:rPr lang="ru-RU" altLang="ru-RU" sz="1400" b="1" dirty="0" smtClean="0">
                <a:solidFill>
                  <a:srgbClr val="0000FF"/>
                </a:solidFill>
                <a:cs typeface="Arial" pitchFamily="34" charset="0"/>
              </a:rPr>
              <a:t>		</a:t>
            </a:r>
            <a:r>
              <a:rPr lang="en-US" altLang="ru-RU" sz="1400" b="1" dirty="0" smtClean="0">
                <a:solidFill>
                  <a:srgbClr val="0000FF"/>
                </a:solidFill>
                <a:cs typeface="Arial" pitchFamily="34" charset="0"/>
              </a:rPr>
              <a:t>	</a:t>
            </a:r>
            <a:r>
              <a:rPr lang="ru-RU" altLang="ru-RU" sz="1400" b="1" dirty="0" smtClean="0">
                <a:solidFill>
                  <a:srgbClr val="FF0000"/>
                </a:solidFill>
                <a:cs typeface="Arial" pitchFamily="34" charset="0"/>
              </a:rPr>
              <a:t>400х650 </a:t>
            </a:r>
            <a:r>
              <a:rPr lang="en-US" altLang="ru-RU" sz="1400" b="1" dirty="0" smtClean="0">
                <a:solidFill>
                  <a:srgbClr val="FF0000"/>
                </a:solidFill>
                <a:cs typeface="Arial" pitchFamily="34" charset="0"/>
              </a:rPr>
              <a:t>mm</a:t>
            </a:r>
            <a:endParaRPr lang="ru-RU" altLang="ru-RU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5652120" y="5180966"/>
            <a:ext cx="363061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1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foil window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2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grid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3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Cathode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          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4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Pumping out window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5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Shield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6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chamber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    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  <a:p>
            <a:r>
              <a:rPr lang="ru-RU" altLang="ru-RU" sz="1400" dirty="0">
                <a:latin typeface="Times" pitchFamily="18" charset="0"/>
                <a:cs typeface="Arial" pitchFamily="34" charset="0"/>
              </a:rPr>
              <a:t>7 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Insulators</a:t>
            </a:r>
            <a:r>
              <a:rPr lang="ru-RU" altLang="ru-RU" sz="1400" dirty="0" smtClean="0">
                <a:latin typeface="Times" pitchFamily="18" charset="0"/>
                <a:cs typeface="Arial" pitchFamily="34" charset="0"/>
              </a:rPr>
              <a:t>; </a:t>
            </a:r>
            <a:endParaRPr lang="ru-RU" altLang="ru-RU" sz="1400" dirty="0">
              <a:latin typeface="Times" pitchFamily="18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514734" y="1565911"/>
            <a:ext cx="3317240" cy="3615055"/>
            <a:chOff x="0" y="0"/>
            <a:chExt cx="4394071" cy="461476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200055"/>
              <a:ext cx="4105974" cy="4414707"/>
              <a:chOff x="0" y="200055"/>
              <a:chExt cx="4105974" cy="4414707"/>
            </a:xfrm>
          </p:grpSpPr>
          <p:pic>
            <p:nvPicPr>
              <p:cNvPr id="30" name="Picture 2" descr="F:\внешний вид\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878"/>
                <a:ext cx="4104456" cy="4277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2690504" y="200055"/>
                <a:ext cx="1413952" cy="60317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690504" y="590679"/>
                <a:ext cx="1415470" cy="81912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2742724" y="1056958"/>
                <a:ext cx="1363250" cy="61036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2952328" y="1814815"/>
                <a:ext cx="1152128" cy="36004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>
                <a:off x="2690504" y="2318871"/>
                <a:ext cx="1415470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>
                <a:stCxn id="29" idx="1"/>
              </p:cNvCxnSpPr>
              <p:nvPr/>
            </p:nvCxnSpPr>
            <p:spPr>
              <a:xfrm flipH="1">
                <a:off x="2492627" y="2325651"/>
                <a:ext cx="1565897" cy="69503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>
                <a:stCxn id="29" idx="1"/>
              </p:cNvCxnSpPr>
              <p:nvPr/>
            </p:nvCxnSpPr>
            <p:spPr>
              <a:xfrm flipH="1">
                <a:off x="2742726" y="2325651"/>
                <a:ext cx="1315798" cy="85384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3464732" y="2118816"/>
                <a:ext cx="641242" cy="18581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35"/>
            <p:cNvSpPr txBox="1"/>
            <p:nvPr/>
          </p:nvSpPr>
          <p:spPr>
            <a:xfrm>
              <a:off x="4035296" y="0"/>
              <a:ext cx="35877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Box 37"/>
            <p:cNvSpPr txBox="1"/>
            <p:nvPr/>
          </p:nvSpPr>
          <p:spPr>
            <a:xfrm>
              <a:off x="4058303" y="400091"/>
              <a:ext cx="31051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2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Box 47"/>
            <p:cNvSpPr txBox="1"/>
            <p:nvPr/>
          </p:nvSpPr>
          <p:spPr>
            <a:xfrm>
              <a:off x="4058303" y="815398"/>
              <a:ext cx="31051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3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Box 48"/>
            <p:cNvSpPr txBox="1"/>
            <p:nvPr/>
          </p:nvSpPr>
          <p:spPr>
            <a:xfrm>
              <a:off x="4058303" y="1194559"/>
              <a:ext cx="31051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4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50"/>
            <p:cNvSpPr txBox="1"/>
            <p:nvPr/>
          </p:nvSpPr>
          <p:spPr>
            <a:xfrm>
              <a:off x="4058303" y="1834645"/>
              <a:ext cx="31051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6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3624494" y="1409805"/>
              <a:ext cx="481480" cy="22913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80"/>
            <p:cNvSpPr txBox="1"/>
            <p:nvPr/>
          </p:nvSpPr>
          <p:spPr>
            <a:xfrm>
              <a:off x="4058303" y="1535468"/>
              <a:ext cx="31051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5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Box 86"/>
            <p:cNvSpPr txBox="1"/>
            <p:nvPr/>
          </p:nvSpPr>
          <p:spPr>
            <a:xfrm>
              <a:off x="4058303" y="2125496"/>
              <a:ext cx="310515" cy="383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20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7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166" name="Picture 118" descr="G:\внешний вид\IMG_20200313_161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" y="2014906"/>
            <a:ext cx="5146938" cy="28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168" y="4910361"/>
            <a:ext cx="544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Appearance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design and parameters of the accelerator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97552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Current-voltage characteristics</a:t>
            </a:r>
            <a:b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 of an auxiliary discharge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35596" y="5775446"/>
            <a:ext cx="6840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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Current-voltage characteristics of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an auxiliary hollow cathode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glow discharge at different He pressures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АХ p=var (стационар, Оскирко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472608" cy="4054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4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2991</TotalTime>
  <Words>1430</Words>
  <Application>Microsoft Office PowerPoint</Application>
  <PresentationFormat>Экран (4:3)</PresentationFormat>
  <Paragraphs>185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2_Специальное оформление</vt:lpstr>
      <vt:lpstr>1_Специальное оформление</vt:lpstr>
      <vt:lpstr>Специальное оформление</vt:lpstr>
      <vt:lpstr>The wide-aperture electron accelerator based on ion-electron emission with beam outputting in the ambient atmosphere</vt:lpstr>
      <vt:lpstr>Outline</vt:lpstr>
      <vt:lpstr> Relevance</vt:lpstr>
      <vt:lpstr>Relevance</vt:lpstr>
      <vt:lpstr>The purpose of this research work</vt:lpstr>
      <vt:lpstr>Secondary ion-electron emission</vt:lpstr>
      <vt:lpstr>Operation scheme</vt:lpstr>
      <vt:lpstr>Design and parameters of the accelerator</vt:lpstr>
      <vt:lpstr>Current-voltage characteristics  of an auxiliary discharge</vt:lpstr>
      <vt:lpstr>Auxiliary pulse discharge</vt:lpstr>
      <vt:lpstr>Dependences on accelerating  voltage</vt:lpstr>
      <vt:lpstr>Conclusion</vt:lpstr>
      <vt:lpstr>Plans for the future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231</cp:revision>
  <dcterms:created xsi:type="dcterms:W3CDTF">2019-09-10T04:59:43Z</dcterms:created>
  <dcterms:modified xsi:type="dcterms:W3CDTF">2020-05-15T11:09:32Z</dcterms:modified>
</cp:coreProperties>
</file>